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0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6F52D5-0C3C-4B41-8475-791498A0D483}" type="datetimeFigureOut">
              <a:rPr lang="lv-LV" smtClean="0"/>
              <a:t>2019.02.10.</a:t>
            </a:fld>
            <a:endParaRPr lang="lv-LV"/>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8A5FE3-89E4-4D21-88CE-21F435D26DD3}" type="slidenum">
              <a:rPr lang="lv-LV" smtClean="0"/>
              <a:t>‹#›</a:t>
            </a:fld>
            <a:endParaRPr lang="lv-LV"/>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8FC3F438-697D-4829-BD2F-587369211F17}" type="datetimeFigureOut">
              <a:rPr lang="lv-LV" smtClean="0"/>
              <a:t>2019.02.10.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8FC3F438-697D-4829-BD2F-587369211F17}" type="datetimeFigureOut">
              <a:rPr lang="lv-LV" smtClean="0"/>
              <a:t>2019.02.10.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8FC3F438-697D-4829-BD2F-587369211F17}" type="datetimeFigureOut">
              <a:rPr lang="lv-LV" smtClean="0"/>
              <a:t>2019.02.10.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8FC3F438-697D-4829-BD2F-587369211F17}" type="datetimeFigureOut">
              <a:rPr lang="lv-LV" smtClean="0"/>
              <a:t>2019.02.10.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3F438-697D-4829-BD2F-587369211F17}" type="datetimeFigureOut">
              <a:rPr lang="lv-LV" smtClean="0"/>
              <a:t>2019.02.10.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8FC3F438-697D-4829-BD2F-587369211F17}" type="datetimeFigureOut">
              <a:rPr lang="lv-LV" smtClean="0"/>
              <a:t>2019.02.10.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8FC3F438-697D-4829-BD2F-587369211F17}" type="datetimeFigureOut">
              <a:rPr lang="lv-LV" smtClean="0"/>
              <a:t>2019.02.10.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8FC3F438-697D-4829-BD2F-587369211F17}" type="datetimeFigureOut">
              <a:rPr lang="lv-LV" smtClean="0"/>
              <a:t>2019.02.10.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3F438-697D-4829-BD2F-587369211F17}" type="datetimeFigureOut">
              <a:rPr lang="lv-LV" smtClean="0"/>
              <a:t>2019.02.10.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3F438-697D-4829-BD2F-587369211F17}" type="datetimeFigureOut">
              <a:rPr lang="lv-LV" smtClean="0"/>
              <a:t>2019.02.10.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3F438-697D-4829-BD2F-587369211F17}" type="datetimeFigureOut">
              <a:rPr lang="lv-LV" smtClean="0"/>
              <a:t>2019.02.10.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3B6AAAE-B10E-46AC-904E-DE0EFEC5D1D9}"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3F438-697D-4829-BD2F-587369211F17}" type="datetimeFigureOut">
              <a:rPr lang="lv-LV" smtClean="0"/>
              <a:t>2019.02.10.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6AAAE-B10E-46AC-904E-DE0EFEC5D1D9}"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VECMĀMIŅAS.lv</a:t>
            </a:r>
            <a:r>
              <a:rPr lang="en-US" dirty="0" smtClean="0"/>
              <a:t> (grannies.lv) </a:t>
            </a:r>
            <a:r>
              <a:rPr lang="lv-LV" dirty="0" smtClean="0"/>
              <a:t>                        </a:t>
            </a:r>
            <a:r>
              <a:rPr lang="en-US" dirty="0" smtClean="0"/>
              <a:t/>
            </a:r>
            <a:br>
              <a:rPr lang="en-US" dirty="0" smtClean="0"/>
            </a:br>
            <a:r>
              <a:rPr lang="en-US" b="1" dirty="0" smtClean="0"/>
              <a:t>PIC Number: 944146300</a:t>
            </a:r>
            <a:r>
              <a:rPr lang="lv-LV" b="1" dirty="0" smtClean="0"/>
              <a:t/>
            </a:r>
            <a:br>
              <a:rPr lang="lv-LV" b="1" dirty="0" smtClean="0"/>
            </a:br>
            <a:r>
              <a:rPr lang="lv-LV" b="1" dirty="0" smtClean="0"/>
              <a:t>PROJECT “TO FEEL AND SUPPORT!”</a:t>
            </a:r>
            <a:r>
              <a:rPr lang="lv-LV" dirty="0" smtClean="0"/>
              <a:t/>
            </a:r>
            <a:br>
              <a:rPr lang="lv-LV" dirty="0" smtClean="0"/>
            </a:br>
            <a:endParaRPr lang="lv-LV" dirty="0"/>
          </a:p>
        </p:txBody>
      </p:sp>
      <p:sp>
        <p:nvSpPr>
          <p:cNvPr id="3" name="Subtitle 2"/>
          <p:cNvSpPr>
            <a:spLocks noGrp="1"/>
          </p:cNvSpPr>
          <p:nvPr>
            <p:ph type="subTitle" idx="1"/>
          </p:nvPr>
        </p:nvSpPr>
        <p:spPr/>
        <p:txBody>
          <a:bodyPr/>
          <a:lstStyle/>
          <a:p>
            <a:pPr>
              <a:defRPr/>
            </a:pPr>
            <a:r>
              <a:rPr lang="lv-LV" sz="2400" dirty="0" smtClean="0">
                <a:solidFill>
                  <a:schemeClr val="tx1"/>
                </a:solidFill>
              </a:rPr>
              <a:t>ERASMUS PLUS KA 1 - </a:t>
            </a:r>
            <a:r>
              <a:rPr lang="lv-LV" sz="2400" dirty="0" err="1" smtClean="0">
                <a:solidFill>
                  <a:schemeClr val="tx1"/>
                </a:solidFill>
              </a:rPr>
              <a:t>Adult</a:t>
            </a:r>
            <a:r>
              <a:rPr lang="lv-LV" sz="2400" dirty="0" smtClean="0">
                <a:solidFill>
                  <a:schemeClr val="tx1"/>
                </a:solidFill>
              </a:rPr>
              <a:t> </a:t>
            </a:r>
            <a:r>
              <a:rPr lang="lv-LV" sz="2400" dirty="0" err="1">
                <a:solidFill>
                  <a:schemeClr val="tx1"/>
                </a:solidFill>
              </a:rPr>
              <a:t>education</a:t>
            </a:r>
            <a:r>
              <a:rPr lang="lv-LV" sz="2400" dirty="0">
                <a:solidFill>
                  <a:schemeClr val="tx1"/>
                </a:solidFill>
              </a:rPr>
              <a:t> </a:t>
            </a:r>
            <a:r>
              <a:rPr lang="lv-LV" sz="2400" dirty="0" err="1">
                <a:solidFill>
                  <a:schemeClr val="tx1"/>
                </a:solidFill>
              </a:rPr>
              <a:t>staff</a:t>
            </a:r>
            <a:r>
              <a:rPr lang="lv-LV" sz="2400" dirty="0">
                <a:solidFill>
                  <a:schemeClr val="tx1"/>
                </a:solidFill>
              </a:rPr>
              <a:t> </a:t>
            </a:r>
            <a:r>
              <a:rPr lang="lv-LV" sz="2400" dirty="0" err="1">
                <a:solidFill>
                  <a:schemeClr val="tx1"/>
                </a:solidFill>
              </a:rPr>
              <a:t>mobility</a:t>
            </a:r>
            <a:r>
              <a:rPr lang="lv-LV" sz="2400" dirty="0">
                <a:solidFill>
                  <a:schemeClr val="tx1"/>
                </a:solidFill>
              </a:rPr>
              <a:t>,</a:t>
            </a:r>
          </a:p>
          <a:p>
            <a:pPr>
              <a:defRPr/>
            </a:pPr>
            <a:r>
              <a:rPr lang="lv-LV" sz="2000" b="1" dirty="0" err="1">
                <a:solidFill>
                  <a:schemeClr val="tx1"/>
                </a:solidFill>
              </a:rPr>
              <a:t>Project</a:t>
            </a:r>
            <a:r>
              <a:rPr lang="lv-LV" sz="2000" b="1" dirty="0">
                <a:solidFill>
                  <a:schemeClr val="tx1"/>
                </a:solidFill>
              </a:rPr>
              <a:t> No. 2018-1-LV01-KA104-046764</a:t>
            </a:r>
            <a:r>
              <a:rPr lang="lv-LV" sz="2000" dirty="0">
                <a:solidFill>
                  <a:schemeClr val="tx1"/>
                </a:solidFill>
              </a:rPr>
              <a:t> </a:t>
            </a:r>
          </a:p>
          <a:p>
            <a:endParaRPr lang="lv-LV" dirty="0"/>
          </a:p>
        </p:txBody>
      </p:sp>
      <p:pic>
        <p:nvPicPr>
          <p:cNvPr id="4" name="Picture 3" descr="AttÄlu rezultÄti vaicÄjumam âalcala de henaresâ"/>
          <p:cNvPicPr/>
          <p:nvPr/>
        </p:nvPicPr>
        <p:blipFill>
          <a:blip r:embed="rId2" cstate="print"/>
          <a:srcRect/>
          <a:stretch>
            <a:fillRect/>
          </a:stretch>
        </p:blipFill>
        <p:spPr bwMode="auto">
          <a:xfrm>
            <a:off x="5940152" y="5034289"/>
            <a:ext cx="2592288" cy="163507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2000" dirty="0" smtClean="0"/>
              <a:t>Projekts </a:t>
            </a:r>
            <a:r>
              <a:rPr lang="lv-LV" sz="2000" b="1" dirty="0" smtClean="0"/>
              <a:t>"Sajust un atbalstīt! "</a:t>
            </a:r>
            <a:r>
              <a:rPr lang="lv-LV" sz="2000" dirty="0" smtClean="0"/>
              <a:t> </a:t>
            </a:r>
            <a:br>
              <a:rPr lang="lv-LV" sz="2000" dirty="0" smtClean="0"/>
            </a:br>
            <a:r>
              <a:rPr lang="lv-LV" sz="2000" dirty="0" smtClean="0"/>
              <a:t>( Erasmus Plus KA 1, Nr. </a:t>
            </a:r>
            <a:r>
              <a:rPr lang="lv-LV" sz="2000" b="1" dirty="0" smtClean="0"/>
              <a:t>2018-1-LV01-KA104-046764</a:t>
            </a:r>
            <a:r>
              <a:rPr lang="lv-LV" sz="2000" dirty="0" smtClean="0"/>
              <a:t> )</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77500" lnSpcReduction="20000"/>
          </a:bodyPr>
          <a:lstStyle/>
          <a:p>
            <a:r>
              <a:rPr lang="lv-LV" dirty="0" smtClean="0"/>
              <a:t>Projekts </a:t>
            </a:r>
            <a:r>
              <a:rPr lang="lv-LV" b="1" dirty="0"/>
              <a:t>"Sajust un atbalstīt! "</a:t>
            </a:r>
            <a:r>
              <a:rPr lang="lv-LV" dirty="0"/>
              <a:t> ( Erasmus Plus KA 1, Nr. </a:t>
            </a:r>
            <a:r>
              <a:rPr lang="lv-LV" b="1" dirty="0"/>
              <a:t>2018-1-LV01-KA104-046764</a:t>
            </a:r>
            <a:r>
              <a:rPr lang="lv-LV" dirty="0"/>
              <a:t> ) sniedz iespēju biedrības "</a:t>
            </a:r>
            <a:r>
              <a:rPr lang="lv-LV" dirty="0" err="1"/>
              <a:t>Vecmāmiņas.lv</a:t>
            </a:r>
            <a:r>
              <a:rPr lang="lv-LV" dirty="0"/>
              <a:t>"  senioriem pieaugušo izglītotājiem piedalīties starptautiskos apmācību kursos, lai uzlabotu savas prasmes un iemaņas. Tā ir iespēja pieaugušo izglītības treneriem gūt jaunas, inovatīvas kompetences darbam ar senioru auditoriju un dot stimulu dalībai turpmākajos Eiropas līmeņa projektos. </a:t>
            </a:r>
            <a:endParaRPr lang="lv-LV" dirty="0" smtClean="0"/>
          </a:p>
          <a:p>
            <a:r>
              <a:rPr lang="lv-LV" dirty="0" smtClean="0"/>
              <a:t>Projektā </a:t>
            </a:r>
            <a:r>
              <a:rPr lang="lv-LV" dirty="0"/>
              <a:t>tiek apgūtas un uzlabotas 21.gadsimta prasmes - </a:t>
            </a:r>
            <a:r>
              <a:rPr lang="lv-LV" dirty="0" err="1"/>
              <a:t>koučings</a:t>
            </a:r>
            <a:r>
              <a:rPr lang="lv-LV" dirty="0"/>
              <a:t> un </a:t>
            </a:r>
            <a:r>
              <a:rPr lang="lv-LV" dirty="0" err="1"/>
              <a:t>multisensorās</a:t>
            </a:r>
            <a:r>
              <a:rPr lang="lv-LV" dirty="0"/>
              <a:t> izglītības metodes</a:t>
            </a:r>
            <a:r>
              <a:rPr lang="lv-LV" dirty="0" smtClean="0"/>
              <a:t>.</a:t>
            </a:r>
          </a:p>
          <a:p>
            <a:r>
              <a:rPr lang="lv-LV" dirty="0" smtClean="0"/>
              <a:t> </a:t>
            </a:r>
            <a:r>
              <a:rPr lang="lv-LV" dirty="0"/>
              <a:t>Mācības izvēlētas balstoties uz vajadzībām organizācijas Eiropas attīstības plānā un no iepriekšējās pieredzes, kur mums ir pietrūcis zināšanu.</a:t>
            </a:r>
          </a:p>
          <a:p>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ALCALA </a:t>
            </a:r>
            <a:r>
              <a:rPr lang="lv-LV" dirty="0" err="1" smtClean="0"/>
              <a:t>de</a:t>
            </a:r>
            <a:r>
              <a:rPr lang="lv-LV" dirty="0" smtClean="0"/>
              <a:t> HENARES</a:t>
            </a:r>
            <a:endParaRPr lang="lv-LV" dirty="0"/>
          </a:p>
        </p:txBody>
      </p:sp>
      <p:sp>
        <p:nvSpPr>
          <p:cNvPr id="3" name="Content Placeholder 2"/>
          <p:cNvSpPr>
            <a:spLocks noGrp="1"/>
          </p:cNvSpPr>
          <p:nvPr>
            <p:ph idx="1"/>
          </p:nvPr>
        </p:nvSpPr>
        <p:spPr/>
        <p:txBody>
          <a:bodyPr/>
          <a:lstStyle/>
          <a:p>
            <a:r>
              <a:rPr lang="lv-LV" dirty="0"/>
              <a:t>2018.gada 26.-30. novembrī notika mobilitāte </a:t>
            </a:r>
            <a:r>
              <a:rPr lang="lv-LV" dirty="0" err="1"/>
              <a:t>Spānijā,Alcala</a:t>
            </a:r>
            <a:r>
              <a:rPr lang="lv-LV" dirty="0"/>
              <a:t> </a:t>
            </a:r>
            <a:r>
              <a:rPr lang="lv-LV" dirty="0" err="1"/>
              <a:t>de</a:t>
            </a:r>
            <a:r>
              <a:rPr lang="lv-LV" dirty="0"/>
              <a:t> </a:t>
            </a:r>
            <a:r>
              <a:rPr lang="lv-LV" dirty="0" err="1"/>
              <a:t>Henares</a:t>
            </a:r>
            <a:r>
              <a:rPr lang="lv-LV" dirty="0"/>
              <a:t> pilsētā. Tēma - </a:t>
            </a:r>
            <a:r>
              <a:rPr lang="lv-LV" dirty="0" err="1"/>
              <a:t>Koučings</a:t>
            </a:r>
            <a:r>
              <a:rPr lang="lv-LV" dirty="0"/>
              <a:t> izglītības kontekstā. </a:t>
            </a:r>
            <a:endParaRPr lang="lv-LV" dirty="0" smtClean="0"/>
          </a:p>
          <a:p>
            <a:r>
              <a:rPr lang="lv-LV" dirty="0"/>
              <a:t>Kurss ilga 5 apmācību dienas.</a:t>
            </a:r>
          </a:p>
          <a:p>
            <a:r>
              <a:rPr lang="lv-LV" dirty="0"/>
              <a:t> </a:t>
            </a:r>
          </a:p>
          <a:p>
            <a:r>
              <a:rPr lang="lv-LV" dirty="0"/>
              <a:t> </a:t>
            </a:r>
            <a:r>
              <a:rPr lang="lv-LV" dirty="0" smtClean="0"/>
              <a:t>Dalība - Lija </a:t>
            </a:r>
            <a:r>
              <a:rPr lang="lv-LV" dirty="0"/>
              <a:t>Cīrule</a:t>
            </a:r>
          </a:p>
          <a:p>
            <a:r>
              <a:rPr lang="lv-LV" dirty="0"/>
              <a:t>Biedrība </a:t>
            </a:r>
            <a:r>
              <a:rPr lang="lv-LV" dirty="0" err="1" smtClean="0"/>
              <a:t>Vecmāmiņas.lv</a:t>
            </a:r>
            <a:endParaRPr lang="lv-LV" dirty="0"/>
          </a:p>
          <a:p>
            <a:endParaRPr lang="lv-LV" dirty="0"/>
          </a:p>
        </p:txBody>
      </p:sp>
      <p:pic>
        <p:nvPicPr>
          <p:cNvPr id="4" name="Picture 3" descr="SaistÄ«ts attÄls"/>
          <p:cNvPicPr/>
          <p:nvPr/>
        </p:nvPicPr>
        <p:blipFill>
          <a:blip r:embed="rId2" cstate="print"/>
          <a:srcRect/>
          <a:stretch>
            <a:fillRect/>
          </a:stretch>
        </p:blipFill>
        <p:spPr bwMode="auto">
          <a:xfrm>
            <a:off x="5220072" y="4005064"/>
            <a:ext cx="3048000" cy="2286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Kursu organizatori</a:t>
            </a:r>
            <a:endParaRPr lang="lv-LV" dirty="0"/>
          </a:p>
        </p:txBody>
      </p:sp>
      <p:sp>
        <p:nvSpPr>
          <p:cNvPr id="3" name="Content Placeholder 2"/>
          <p:cNvSpPr>
            <a:spLocks noGrp="1"/>
          </p:cNvSpPr>
          <p:nvPr>
            <p:ph idx="1"/>
          </p:nvPr>
        </p:nvSpPr>
        <p:spPr/>
        <p:txBody>
          <a:bodyPr>
            <a:normAutofit/>
          </a:bodyPr>
          <a:lstStyle/>
          <a:p>
            <a:r>
              <a:rPr lang="lv-LV" sz="1600" dirty="0" err="1"/>
              <a:t>Cervantes</a:t>
            </a:r>
            <a:r>
              <a:rPr lang="lv-LV" sz="1600" dirty="0"/>
              <a:t> </a:t>
            </a:r>
            <a:r>
              <a:rPr lang="lv-LV" sz="1600" dirty="0" err="1"/>
              <a:t>Training</a:t>
            </a:r>
            <a:r>
              <a:rPr lang="lv-LV" sz="1600" dirty="0"/>
              <a:t> organizētajos kursos tika gūtas zināšanas par mācību priekšlaicīgas pārtraukšanas iemesliem Eiropas valstīs. Jebkurš mācību process ir saistīts ar saskarsmi, kurā izpaužas  cilvēku saskarsmes prasmes, personības īpašības, kā arī profesionālā kompetence. Tāpēc ir svarīgi  pievērst uzmanību likumsakarībām, personības īpašībām, kas ietekmē cilvēku savstarpējas attiecības, nosaka saskarsmes un mācību vidi</a:t>
            </a:r>
            <a:r>
              <a:rPr lang="lv-LV" sz="1600" dirty="0" smtClean="0"/>
              <a:t>.</a:t>
            </a:r>
          </a:p>
          <a:p>
            <a:endParaRPr lang="lv-LV" sz="1400" dirty="0"/>
          </a:p>
        </p:txBody>
      </p:sp>
      <p:pic>
        <p:nvPicPr>
          <p:cNvPr id="6" name="Picture 2" descr="D:\User files\Documents\Dropbox\PROJEKTI\GRANNIES- visi\2018 Sajust un ...ka 1 grannies moz ka\SPAIN MAdrid\Foto kursu pasniedzeja.jpg"/>
          <p:cNvPicPr>
            <a:picLocks noChangeAspect="1" noChangeArrowheads="1"/>
          </p:cNvPicPr>
          <p:nvPr/>
        </p:nvPicPr>
        <p:blipFill>
          <a:blip r:embed="rId2" cstate="print"/>
          <a:srcRect/>
          <a:stretch>
            <a:fillRect/>
          </a:stretch>
        </p:blipFill>
        <p:spPr bwMode="auto">
          <a:xfrm>
            <a:off x="1187624" y="3356992"/>
            <a:ext cx="3456384" cy="2592288"/>
          </a:xfrm>
          <a:prstGeom prst="rect">
            <a:avLst/>
          </a:prstGeom>
          <a:noFill/>
        </p:spPr>
      </p:pic>
      <p:pic>
        <p:nvPicPr>
          <p:cNvPr id="7" name="Picture 6" descr="D:\User files\Documents\Dropbox\PROJEKTI\GRANNIES- visi\2018 Sajust un ...ka 1 grannies moz ka\SPAIN MAdrid\Foto Lija.jpg"/>
          <p:cNvPicPr/>
          <p:nvPr/>
        </p:nvPicPr>
        <p:blipFill>
          <a:blip r:embed="rId3" cstate="print"/>
          <a:srcRect/>
          <a:stretch>
            <a:fillRect/>
          </a:stretch>
        </p:blipFill>
        <p:spPr bwMode="auto">
          <a:xfrm>
            <a:off x="5076056" y="3068960"/>
            <a:ext cx="2304256" cy="30243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EBT metode</a:t>
            </a:r>
            <a:endParaRPr lang="lv-LV" dirty="0"/>
          </a:p>
        </p:txBody>
      </p:sp>
      <p:sp>
        <p:nvSpPr>
          <p:cNvPr id="3" name="Content Placeholder 2"/>
          <p:cNvSpPr>
            <a:spLocks noGrp="1"/>
          </p:cNvSpPr>
          <p:nvPr>
            <p:ph idx="1"/>
          </p:nvPr>
        </p:nvSpPr>
        <p:spPr>
          <a:xfrm>
            <a:off x="539552" y="1772817"/>
            <a:ext cx="7200800" cy="3528392"/>
          </a:xfrm>
        </p:spPr>
        <p:txBody>
          <a:bodyPr>
            <a:normAutofit fontScale="85000" lnSpcReduction="20000"/>
          </a:bodyPr>
          <a:lstStyle/>
          <a:p>
            <a:r>
              <a:rPr lang="lv-LV" dirty="0"/>
              <a:t>Multikulturālās  izglītības aspekti mācību kursa ietvaros bija </a:t>
            </a:r>
            <a:r>
              <a:rPr lang="lv-LV" dirty="0" smtClean="0"/>
              <a:t>saistīti </a:t>
            </a:r>
            <a:r>
              <a:rPr lang="lv-LV" dirty="0"/>
              <a:t>galvenokārt ar EBT izmantošanu personīgajā dzīvē  (neprofesionāļa EBT pielietošanā), darbam ar sevi, un tikai pastarpināti – ar bērniem, ar līdzcilvēkiem. šajā tehnikā. To ir atļauts veikt jebkuram skolotājam Austrālijā, Jaunzēlandē, Ekvadorā, taču par to, vai un cik lielā mērā mēs, neprofesionāļi, drīkstam pielietot uz citiem šo tehniku, par to izraisījās plašas diskusijas kursu dalībnieku vidū. </a:t>
            </a:r>
          </a:p>
        </p:txBody>
      </p:sp>
      <p:pic>
        <p:nvPicPr>
          <p:cNvPr id="4" name="Picture 3" descr="Man on mountain range med"/>
          <p:cNvPicPr/>
          <p:nvPr/>
        </p:nvPicPr>
        <p:blipFill>
          <a:blip r:embed="rId2" cstate="print"/>
          <a:srcRect/>
          <a:stretch>
            <a:fillRect/>
          </a:stretch>
        </p:blipFill>
        <p:spPr bwMode="auto">
          <a:xfrm>
            <a:off x="6300192" y="5229200"/>
            <a:ext cx="2238117" cy="1239819"/>
          </a:xfrm>
          <a:prstGeom prst="rect">
            <a:avLst/>
          </a:prstGeom>
          <a:noFill/>
          <a:ln w="9525">
            <a:noFill/>
            <a:miter lim="800000"/>
            <a:headEnd/>
            <a:tailEnd/>
          </a:ln>
        </p:spPr>
      </p:pic>
      <p:pic>
        <p:nvPicPr>
          <p:cNvPr id="5" name="Picture 4" descr="AttÄlu rezultÄti vaicÄjumam âEBT methodâ"/>
          <p:cNvPicPr/>
          <p:nvPr/>
        </p:nvPicPr>
        <p:blipFill>
          <a:blip r:embed="rId3" cstate="print"/>
          <a:srcRect/>
          <a:stretch>
            <a:fillRect/>
          </a:stretch>
        </p:blipFill>
        <p:spPr bwMode="auto">
          <a:xfrm>
            <a:off x="6372200" y="620688"/>
            <a:ext cx="1219200" cy="91322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ATZIŅAS </a:t>
            </a:r>
            <a:endParaRPr lang="lv-LV" dirty="0"/>
          </a:p>
        </p:txBody>
      </p:sp>
      <p:sp>
        <p:nvSpPr>
          <p:cNvPr id="3" name="Content Placeholder 2"/>
          <p:cNvSpPr>
            <a:spLocks noGrp="1"/>
          </p:cNvSpPr>
          <p:nvPr>
            <p:ph idx="1"/>
          </p:nvPr>
        </p:nvSpPr>
        <p:spPr/>
        <p:txBody>
          <a:bodyPr/>
          <a:lstStyle/>
          <a:p>
            <a:r>
              <a:rPr lang="lv-LV" dirty="0"/>
              <a:t>Kursos Cīrule ieguva vērtīgas atziņas: </a:t>
            </a:r>
          </a:p>
          <a:p>
            <a:pPr lvl="0"/>
            <a:r>
              <a:rPr lang="lv-LV" dirty="0"/>
              <a:t>Mēs nevaram kontrolēt citus;</a:t>
            </a:r>
          </a:p>
          <a:p>
            <a:pPr lvl="0"/>
            <a:r>
              <a:rPr lang="lv-LV" dirty="0"/>
              <a:t>Mums jāmācās, kā </a:t>
            </a:r>
            <a:r>
              <a:rPr lang="lv-LV" dirty="0" err="1"/>
              <a:t>menedžēt</a:t>
            </a:r>
            <a:r>
              <a:rPr lang="lv-LV" dirty="0"/>
              <a:t> mūsu atbildību un emocijas,</a:t>
            </a:r>
          </a:p>
          <a:p>
            <a:pPr lvl="0"/>
            <a:r>
              <a:rPr lang="lv-LV" dirty="0"/>
              <a:t>Būt stipram, mierīgam ne citu, bet savās acīs;</a:t>
            </a:r>
          </a:p>
          <a:p>
            <a:pPr lvl="0"/>
            <a:r>
              <a:rPr lang="lv-LV" dirty="0"/>
              <a:t>Jāatzīst savas kļūdas un jāmācās – visu mūžu jāmācās, jo kā mēs varam mācīt citus, ja paši nemācīsimies.</a:t>
            </a:r>
          </a:p>
          <a:p>
            <a:endParaRPr lang="lv-LV" dirty="0"/>
          </a:p>
        </p:txBody>
      </p:sp>
      <p:pic>
        <p:nvPicPr>
          <p:cNvPr id="4" name="Picture 3" descr="Joy method banner med"/>
          <p:cNvPicPr/>
          <p:nvPr/>
        </p:nvPicPr>
        <p:blipFill>
          <a:blip r:embed="rId2" cstate="print"/>
          <a:srcRect/>
          <a:stretch>
            <a:fillRect/>
          </a:stretch>
        </p:blipFill>
        <p:spPr bwMode="auto">
          <a:xfrm>
            <a:off x="5220072" y="5445224"/>
            <a:ext cx="2352675" cy="123123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Brīvais laiks </a:t>
            </a:r>
            <a:endParaRPr lang="lv-LV" dirty="0"/>
          </a:p>
        </p:txBody>
      </p:sp>
      <p:sp>
        <p:nvSpPr>
          <p:cNvPr id="3" name="Content Placeholder 2"/>
          <p:cNvSpPr>
            <a:spLocks noGrp="1"/>
          </p:cNvSpPr>
          <p:nvPr>
            <p:ph idx="1"/>
          </p:nvPr>
        </p:nvSpPr>
        <p:spPr>
          <a:xfrm>
            <a:off x="467544" y="1628800"/>
            <a:ext cx="8229600" cy="4525963"/>
          </a:xfrm>
        </p:spPr>
        <p:txBody>
          <a:bodyPr>
            <a:normAutofit/>
          </a:bodyPr>
          <a:lstStyle/>
          <a:p>
            <a:r>
              <a:rPr lang="lv-LV" sz="2400" dirty="0"/>
              <a:t>Tā kā kursa apmeklētāji bija no Grieķijas, Rumānijas, Itālijas, Slovākijas, Lietuvas un Islandes, bija interesantas tikšanās, sarunas, kontaktu apmaiņa, kopīgu kultūras pasākumu apmeklējumi, piem., „Flamenko vakars”, ekskursija uz Madridi, „Spāņu vakars” un tml.</a:t>
            </a:r>
          </a:p>
          <a:p>
            <a:r>
              <a:rPr lang="lv-LV" sz="2400" dirty="0"/>
              <a:t>Ārpus nodarbību laika bija iespēja aktualizēt savas zināšanas un pieredzi angļu un spāņu valodās, kultūras un subkultūras jautājumos. </a:t>
            </a:r>
          </a:p>
          <a:p>
            <a:endParaRPr lang="lv-LV" dirty="0"/>
          </a:p>
        </p:txBody>
      </p:sp>
      <p:pic>
        <p:nvPicPr>
          <p:cNvPr id="4" name="Picture 3" descr="AttÄlu rezultÄti vaicÄjumam âspanish cultureâ"/>
          <p:cNvPicPr/>
          <p:nvPr/>
        </p:nvPicPr>
        <p:blipFill>
          <a:blip r:embed="rId2" cstate="print"/>
          <a:srcRect/>
          <a:stretch>
            <a:fillRect/>
          </a:stretch>
        </p:blipFill>
        <p:spPr bwMode="auto">
          <a:xfrm>
            <a:off x="6300192" y="332656"/>
            <a:ext cx="2123728" cy="11426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Kursu dalībnieki. Sertifikāti.</a:t>
            </a:r>
            <a:endParaRPr lang="lv-LV" dirty="0"/>
          </a:p>
        </p:txBody>
      </p:sp>
      <p:pic>
        <p:nvPicPr>
          <p:cNvPr id="2050" name="Picture 2" descr="D:\User files\Documents\Dropbox\PROJEKTI\GRANNIES- visi\2018 Sajust un ...ka 1 grannies moz ka\SPAIN MAdrid\Spanija dalibnieki (1).jpg"/>
          <p:cNvPicPr>
            <a:picLocks noGrp="1" noChangeAspect="1" noChangeArrowheads="1"/>
          </p:cNvPicPr>
          <p:nvPr>
            <p:ph idx="1"/>
          </p:nvPr>
        </p:nvPicPr>
        <p:blipFill>
          <a:blip r:embed="rId2" cstate="print"/>
          <a:srcRect/>
          <a:stretch>
            <a:fillRect/>
          </a:stretch>
        </p:blipFill>
        <p:spPr bwMode="auto">
          <a:xfrm>
            <a:off x="1554691" y="1600201"/>
            <a:ext cx="5222709" cy="3917032"/>
          </a:xfrm>
          <a:prstGeom prst="rect">
            <a:avLst/>
          </a:prstGeom>
          <a:noFill/>
        </p:spPr>
      </p:pic>
      <p:pic>
        <p:nvPicPr>
          <p:cNvPr id="5" name="Picture 4" descr="D:\User files\Documents\Dropbox\PROJEKTI\GRANNIES- visi\2018 Sajust un ...ka 1 grannies moz ka\SPAIN MAdrid\Sertifikats Cirule (4).jpg"/>
          <p:cNvPicPr/>
          <p:nvPr/>
        </p:nvPicPr>
        <p:blipFill>
          <a:blip r:embed="rId3" cstate="print"/>
          <a:srcRect/>
          <a:stretch>
            <a:fillRect/>
          </a:stretch>
        </p:blipFill>
        <p:spPr bwMode="auto">
          <a:xfrm>
            <a:off x="6876256" y="3501008"/>
            <a:ext cx="1962150" cy="2616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420</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VECMĀMIŅAS.lv (grannies.lv)                          PIC Number: 944146300 PROJECT “TO FEEL AND SUPPORT!” </vt:lpstr>
      <vt:lpstr>Projekts "Sajust un atbalstīt! "  ( Erasmus Plus KA 1, Nr. 2018-1-LV01-KA104-046764 ) </vt:lpstr>
      <vt:lpstr>ALCALA de HENARES</vt:lpstr>
      <vt:lpstr>Kursu organizatori</vt:lpstr>
      <vt:lpstr>EBT metode</vt:lpstr>
      <vt:lpstr>ATZIŅAS </vt:lpstr>
      <vt:lpstr>Brīvais laiks </vt:lpstr>
      <vt:lpstr>Kursu dalībnieki. Sertifikāti.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VECMĀMIŅAS.lv (grannies.lv)                          PIC Number: 944146300 PROJECT “TO FEEL AND SUPPORT!”</dc:title>
  <dc:creator>User</dc:creator>
  <cp:lastModifiedBy>User</cp:lastModifiedBy>
  <cp:revision>3</cp:revision>
  <dcterms:created xsi:type="dcterms:W3CDTF">2019-02-10T16:36:20Z</dcterms:created>
  <dcterms:modified xsi:type="dcterms:W3CDTF">2019-02-10T16:58:23Z</dcterms:modified>
</cp:coreProperties>
</file>