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
  </p:handoutMasterIdLst>
  <p:sldIdLst>
    <p:sldId id="256" r:id="rId2"/>
    <p:sldId id="257" r:id="rId3"/>
    <p:sldId id="258" r:id="rId4"/>
    <p:sldId id="259" r:id="rId5"/>
    <p:sldId id="260" r:id="rId6"/>
    <p:sldId id="261" r:id="rId7"/>
    <p:sldId id="262" r:id="rId8"/>
  </p:sldIdLst>
  <p:sldSz cx="9144000" cy="6858000" type="screen4x3"/>
  <p:notesSz cx="6888163" cy="100203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lv-LV"/>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569D3721-7C82-4017-BCA1-3069E184EA6E}" type="datetimeFigureOut">
              <a:rPr lang="lv-LV" smtClean="0"/>
              <a:t>2022.02.09.</a:t>
            </a:fld>
            <a:endParaRPr lang="lv-LV"/>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lv-LV"/>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BE1543DE-9C81-458E-9BBB-1FEF2DA3F3BD}" type="slidenum">
              <a:rPr lang="lv-LV" smtClean="0"/>
              <a:t>‹#›</a:t>
            </a:fld>
            <a:endParaRPr lang="lv-L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57D88C9-7328-4A0A-983B-4709CCF6D55F}" type="datetimeFigureOut">
              <a:rPr lang="lv-LV" smtClean="0"/>
              <a:pPr/>
              <a:t>2022.02.09.</a:t>
            </a:fld>
            <a:endParaRPr lang="lv-LV"/>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lv-LV"/>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37FA8BD-D46F-4110-B1E0-701F1F2B074E}"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57D88C9-7328-4A0A-983B-4709CCF6D55F}" type="datetimeFigureOut">
              <a:rPr lang="lv-LV" smtClean="0"/>
              <a:pPr/>
              <a:t>2022.02.09.</a:t>
            </a:fld>
            <a:endParaRPr lang="lv-LV"/>
          </a:p>
        </p:txBody>
      </p:sp>
      <p:sp>
        <p:nvSpPr>
          <p:cNvPr id="5" name="Footer Placeholder 4"/>
          <p:cNvSpPr>
            <a:spLocks noGrp="1"/>
          </p:cNvSpPr>
          <p:nvPr>
            <p:ph type="ftr" sz="quarter" idx="11"/>
          </p:nvPr>
        </p:nvSpPr>
        <p:spPr>
          <a:xfrm>
            <a:off x="457200" y="6556248"/>
            <a:ext cx="3657600" cy="228600"/>
          </a:xfrm>
        </p:spPr>
        <p:txBody>
          <a:bodyPr/>
          <a:lstStyle>
            <a:extLst/>
          </a:lstStyle>
          <a:p>
            <a:endParaRPr lang="lv-LV"/>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37FA8BD-D46F-4110-B1E0-701F1F2B074E}"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57D88C9-7328-4A0A-983B-4709CCF6D55F}" type="datetimeFigureOut">
              <a:rPr lang="lv-LV" smtClean="0"/>
              <a:pPr/>
              <a:t>2022.02.09.</a:t>
            </a:fld>
            <a:endParaRPr lang="lv-LV"/>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lv-LV"/>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37FA8BD-D46F-4110-B1E0-701F1F2B074E}"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8" name="Footer Placeholder 7"/>
          <p:cNvSpPr>
            <a:spLocks noGrp="1"/>
          </p:cNvSpPr>
          <p:nvPr>
            <p:ph type="ftr" sz="quarter" idx="11"/>
          </p:nvPr>
        </p:nvSpPr>
        <p:spPr/>
        <p:txBody>
          <a:bodyPr/>
          <a:lstStyle>
            <a:extLst/>
          </a:lstStyle>
          <a:p>
            <a:endParaRPr lang="lv-LV"/>
          </a:p>
        </p:txBody>
      </p:sp>
      <p:sp>
        <p:nvSpPr>
          <p:cNvPr id="9" name="Slide Number Placeholder 8"/>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4" name="Footer Placeholder 3"/>
          <p:cNvSpPr>
            <a:spLocks noGrp="1"/>
          </p:cNvSpPr>
          <p:nvPr>
            <p:ph type="ftr" sz="quarter" idx="11"/>
          </p:nvPr>
        </p:nvSpPr>
        <p:spPr/>
        <p:txBody>
          <a:bodyPr/>
          <a:lstStyle>
            <a:extLst/>
          </a:lstStyle>
          <a:p>
            <a:endParaRPr lang="lv-LV"/>
          </a:p>
        </p:txBody>
      </p:sp>
      <p:sp>
        <p:nvSpPr>
          <p:cNvPr id="5" name="Slide Number Placeholder 4"/>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57D88C9-7328-4A0A-983B-4709CCF6D55F}" type="datetimeFigureOut">
              <a:rPr lang="lv-LV" smtClean="0"/>
              <a:pPr/>
              <a:t>2022.02.09.</a:t>
            </a:fld>
            <a:endParaRPr lang="lv-LV"/>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lv-LV"/>
          </a:p>
        </p:txBody>
      </p:sp>
      <p:sp>
        <p:nvSpPr>
          <p:cNvPr id="4" name="Slide Number Placeholder 3"/>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337FA8BD-D46F-4110-B1E0-701F1F2B074E}"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57D88C9-7328-4A0A-983B-4709CCF6D55F}" type="datetimeFigureOut">
              <a:rPr lang="lv-LV" smtClean="0"/>
              <a:pPr/>
              <a:t>2022.02.09.</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337FA8BD-D46F-4110-B1E0-701F1F2B074E}" type="slidenum">
              <a:rPr lang="lv-LV" smtClean="0"/>
              <a:pPr/>
              <a:t>‹#›</a:t>
            </a:fld>
            <a:endParaRPr lang="lv-LV"/>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57D88C9-7328-4A0A-983B-4709CCF6D55F}" type="datetimeFigureOut">
              <a:rPr lang="lv-LV" smtClean="0"/>
              <a:pPr/>
              <a:t>2022.02.09.</a:t>
            </a:fld>
            <a:endParaRPr lang="lv-LV"/>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lv-LV"/>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37FA8BD-D46F-4110-B1E0-701F1F2B074E}"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v-LV" b="1" u="sng" dirty="0"/>
              <a:t>LIFE 2022 - EUNEOS kursi SOMIJĀ</a:t>
            </a:r>
            <a:r>
              <a:rPr lang="lv-LV" dirty="0"/>
              <a:t/>
            </a:r>
            <a:br>
              <a:rPr lang="lv-LV" dirty="0"/>
            </a:br>
            <a:endParaRPr lang="lv-LV" dirty="0"/>
          </a:p>
        </p:txBody>
      </p:sp>
      <p:sp>
        <p:nvSpPr>
          <p:cNvPr id="3" name="Subtitle 2"/>
          <p:cNvSpPr>
            <a:spLocks noGrp="1"/>
          </p:cNvSpPr>
          <p:nvPr>
            <p:ph type="subTitle" idx="1"/>
          </p:nvPr>
        </p:nvSpPr>
        <p:spPr/>
        <p:txBody>
          <a:bodyPr/>
          <a:lstStyle/>
          <a:p>
            <a:r>
              <a:rPr lang="lv-LV" dirty="0" smtClean="0"/>
              <a:t>Dalība – Ināra </a:t>
            </a:r>
            <a:r>
              <a:rPr lang="lv-LV" dirty="0" err="1" smtClean="0"/>
              <a:t>Pučuka</a:t>
            </a:r>
            <a:r>
              <a:rPr lang="lv-LV" dirty="0" smtClean="0"/>
              <a:t> un Rita Liepiņa</a:t>
            </a:r>
          </a:p>
          <a:p>
            <a:r>
              <a:rPr lang="lv-LV" dirty="0" smtClean="0"/>
              <a:t>Biedrība </a:t>
            </a:r>
            <a:r>
              <a:rPr lang="lv-LV" dirty="0" err="1" smtClean="0"/>
              <a:t>Vecmāmiņas.lv</a:t>
            </a:r>
            <a:endParaRPr lang="lv-LV"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1100" dirty="0" smtClean="0"/>
              <a:t>Jau sen gribējām uzzināt, kāds ir Somijas izglītības veiksmes stāsta noslēpums. Tāpēc izvēlējāmies kursus LIFE 2022 – jaunas mācību vietas un lietas. Uz kursiem Somijā ( 28.01. – 3.02. 2022.)  devās divas biedrības </a:t>
            </a:r>
            <a:r>
              <a:rPr lang="lv-LV" sz="1100" dirty="0" err="1" smtClean="0"/>
              <a:t>Vecmāmiņas.lv</a:t>
            </a:r>
            <a:r>
              <a:rPr lang="lv-LV" sz="1100" dirty="0" smtClean="0"/>
              <a:t>  pasniedzējas – Ināra </a:t>
            </a:r>
            <a:r>
              <a:rPr lang="lv-LV" sz="1100" dirty="0" err="1" smtClean="0"/>
              <a:t>Pučuka</a:t>
            </a:r>
            <a:r>
              <a:rPr lang="lv-LV" sz="1100" dirty="0" smtClean="0"/>
              <a:t> un Rita Liepiņa. Mums ir ilga padomju laika pedagoģijas pieredze, kā arī  pedagoga darba pieredze atjaunotās Latvijas periodā, kā arī neformālajā izglītībā. Kādas būs mūsu atziņās? Kādi ieguvumi?</a:t>
            </a:r>
            <a:r>
              <a:rPr lang="lv-LV" dirty="0" smtClean="0"/>
              <a:t/>
            </a:r>
            <a:br>
              <a:rPr lang="lv-LV" dirty="0" smtClean="0"/>
            </a:br>
            <a:endParaRPr lang="lv-LV" dirty="0"/>
          </a:p>
        </p:txBody>
      </p:sp>
      <p:pic>
        <p:nvPicPr>
          <p:cNvPr id="4" name="Content Placeholder 3" descr="D:\User files\Documents\Dropbox\GRANNIES- visi\2021 KA 1\FINLAND couse\fotos fb\IMG_20220130_101325.jpg"/>
          <p:cNvPicPr>
            <a:picLocks noGrp="1"/>
          </p:cNvPicPr>
          <p:nvPr>
            <p:ph idx="1"/>
          </p:nvPr>
        </p:nvPicPr>
        <p:blipFill>
          <a:blip r:embed="rId2" cstate="print"/>
          <a:srcRect/>
          <a:stretch>
            <a:fillRect/>
          </a:stretch>
        </p:blipFill>
        <p:spPr bwMode="auto">
          <a:xfrm>
            <a:off x="772688" y="1609725"/>
            <a:ext cx="6608023" cy="48466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 </a:t>
            </a:r>
            <a:r>
              <a:rPr lang="lv-LV" sz="1100" dirty="0" smtClean="0"/>
              <a:t>Mācības notiek ne tikai klasēs. Arī mūsu kursu laikā iepazinām, kā var mācīties gan ārā, gan muzejos, gan citās vietās.  Apmeklējām skolas, tiesa gan, šogad stundas vērojām pa video, bet skolā paši kļuvām uz pāris stundām par skolēniem, bet ar reālu mācību stundas saturu. </a:t>
            </a:r>
            <a:r>
              <a:rPr lang="lv-LV" dirty="0" smtClean="0"/>
              <a:t/>
            </a:r>
            <a:br>
              <a:rPr lang="lv-LV" dirty="0" smtClean="0"/>
            </a:br>
            <a:endParaRPr lang="lv-LV" dirty="0"/>
          </a:p>
        </p:txBody>
      </p:sp>
      <p:pic>
        <p:nvPicPr>
          <p:cNvPr id="4" name="Content Placeholder 3" descr="D:\User files\Documents\Dropbox\GRANNIES- visi\2021 KA 1\FINLAND couse\fotos fb\273035583_10217337131375399_4865661538639561018_n.jpg"/>
          <p:cNvPicPr>
            <a:picLocks noGrp="1"/>
          </p:cNvPicPr>
          <p:nvPr>
            <p:ph idx="1"/>
          </p:nvPr>
        </p:nvPicPr>
        <p:blipFill>
          <a:blip r:embed="rId2" cstate="print"/>
          <a:srcRect/>
          <a:stretch>
            <a:fillRect/>
          </a:stretch>
        </p:blipFill>
        <p:spPr bwMode="auto">
          <a:xfrm>
            <a:off x="2259210" y="1609725"/>
            <a:ext cx="3634979" cy="48466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u="sng" dirty="0" smtClean="0"/>
              <a:t>Ināras atziņas un vērtējums – </a:t>
            </a:r>
            <a:r>
              <a:rPr lang="lv-LV" dirty="0" smtClean="0"/>
              <a:t/>
            </a:r>
            <a:br>
              <a:rPr lang="lv-LV" dirty="0" smtClean="0"/>
            </a:br>
            <a:endParaRPr lang="lv-LV" dirty="0"/>
          </a:p>
        </p:txBody>
      </p:sp>
      <p:sp>
        <p:nvSpPr>
          <p:cNvPr id="3" name="Content Placeholder 2"/>
          <p:cNvSpPr>
            <a:spLocks noGrp="1"/>
          </p:cNvSpPr>
          <p:nvPr>
            <p:ph idx="1"/>
          </p:nvPr>
        </p:nvSpPr>
        <p:spPr/>
        <p:txBody>
          <a:bodyPr>
            <a:normAutofit/>
          </a:bodyPr>
          <a:lstStyle/>
          <a:p>
            <a:r>
              <a:rPr lang="lv-LV" sz="1400" dirty="0" smtClean="0">
                <a:latin typeface="Times New Roman" pitchFamily="18" charset="0"/>
                <a:cs typeface="Times New Roman" pitchFamily="18" charset="0"/>
              </a:rPr>
              <a:t>Ļoti daudz darījāmies pieredzē ar kolēģiem no 18 dažādām valstīm. Darbojāmies arī grupās. Bija praktiskas nodarbības, sportā, rokdarbos, kulinārijā, sociālajās zinībās. Mazie bērni visu apgūst caur spēlēm un rotaļām. Ir arī labi noorganizēta speciālā izglītība un atbalsts bērniem ar mācību traucējumiem. Bērns ir visa centrā. Skolotājiem ir dota samērā liela brīvība izvēlēties metodes, laikus. Protams, ir programma, kas jāapgūst, bet vairāk aprakstoša. </a:t>
            </a:r>
            <a:endParaRPr lang="lv-LV" sz="1400" dirty="0">
              <a:latin typeface="Times New Roman" pitchFamily="18" charset="0"/>
              <a:cs typeface="Times New Roman" pitchFamily="18" charset="0"/>
            </a:endParaRPr>
          </a:p>
        </p:txBody>
      </p:sp>
      <p:pic>
        <p:nvPicPr>
          <p:cNvPr id="4" name="Picture 3" descr="D:\User files\Documents\Dropbox\GRANNIES- visi\2021 KA 1\FINLAND couse\fotos fb\IMG_20220203_100825.jpg"/>
          <p:cNvPicPr/>
          <p:nvPr/>
        </p:nvPicPr>
        <p:blipFill>
          <a:blip r:embed="rId2" cstate="print"/>
          <a:srcRect/>
          <a:stretch>
            <a:fillRect/>
          </a:stretch>
        </p:blipFill>
        <p:spPr bwMode="auto">
          <a:xfrm>
            <a:off x="3707904" y="3356992"/>
            <a:ext cx="3442320" cy="25869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u="sng" dirty="0" smtClean="0"/>
              <a:t>Ritas atziņas un vērtējums – </a:t>
            </a:r>
            <a:r>
              <a:rPr lang="lv-LV" dirty="0" smtClean="0"/>
              <a:t/>
            </a:r>
            <a:br>
              <a:rPr lang="lv-LV" dirty="0" smtClean="0"/>
            </a:br>
            <a:endParaRPr lang="lv-LV" dirty="0"/>
          </a:p>
        </p:txBody>
      </p:sp>
      <p:sp>
        <p:nvSpPr>
          <p:cNvPr id="3" name="Content Placeholder 2"/>
          <p:cNvSpPr>
            <a:spLocks noGrp="1"/>
          </p:cNvSpPr>
          <p:nvPr>
            <p:ph idx="1"/>
          </p:nvPr>
        </p:nvSpPr>
        <p:spPr/>
        <p:txBody>
          <a:bodyPr/>
          <a:lstStyle/>
          <a:p>
            <a:r>
              <a:rPr lang="lv-LV" sz="1200" dirty="0" smtClean="0">
                <a:latin typeface="Times New Roman" pitchFamily="18" charset="0"/>
                <a:cs typeface="Times New Roman" pitchFamily="18" charset="0"/>
              </a:rPr>
              <a:t>Man bija interesanti vērot angļu valodas stundu 9. klasē. Tēma grūta – par apkārtējo vidi, piesārņojumu, klimata pārmaiņām. Grāmatā teksti, skolēni skatījās video, diskutēja grupās. Nedaudz terminus arī skolotāja iztulkoja un  izskaidroja. Piemēram, kas ir atjaunojamā enerģija, klimata pārmaiņas. Skolēni klasē bija visi maskās, ievērojot epidemioloģiskās situācijas noteikumus. Skolotājiem pat lielie sejas aizsegi. </a:t>
            </a:r>
          </a:p>
          <a:p>
            <a:endParaRPr lang="lv-LV" dirty="0"/>
          </a:p>
        </p:txBody>
      </p:sp>
      <p:pic>
        <p:nvPicPr>
          <p:cNvPr id="4" name="Picture 3" descr="D:\User files\Documents\Dropbox\GRANNIES- visi\2021 KA 1\FINLAND couse\fotos fb\IMG_20220131_091033.jpg"/>
          <p:cNvPicPr/>
          <p:nvPr/>
        </p:nvPicPr>
        <p:blipFill>
          <a:blip r:embed="rId2" cstate="print"/>
          <a:srcRect/>
          <a:stretch>
            <a:fillRect/>
          </a:stretch>
        </p:blipFill>
        <p:spPr bwMode="auto">
          <a:xfrm>
            <a:off x="4860032" y="3573016"/>
            <a:ext cx="2552700" cy="1914525"/>
          </a:xfrm>
          <a:prstGeom prst="rect">
            <a:avLst/>
          </a:prstGeom>
          <a:noFill/>
          <a:ln w="9525">
            <a:noFill/>
            <a:miter lim="800000"/>
            <a:headEnd/>
            <a:tailEnd/>
          </a:ln>
        </p:spPr>
      </p:pic>
      <p:pic>
        <p:nvPicPr>
          <p:cNvPr id="5" name="Picture 4" descr="D:\User files\Documents\Dropbox\GRANNIES- visi\2021 KA 1\FINLAND couse\fotos fb\IMG_20220201_114935.jpg"/>
          <p:cNvPicPr/>
          <p:nvPr/>
        </p:nvPicPr>
        <p:blipFill>
          <a:blip r:embed="rId3" cstate="print"/>
          <a:srcRect/>
          <a:stretch>
            <a:fillRect/>
          </a:stretch>
        </p:blipFill>
        <p:spPr bwMode="auto">
          <a:xfrm>
            <a:off x="1763688" y="2780928"/>
            <a:ext cx="2275522" cy="312959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Kaut kas negaidīts ...</a:t>
            </a:r>
            <a:endParaRPr lang="lv-LV" dirty="0"/>
          </a:p>
        </p:txBody>
      </p:sp>
      <p:sp>
        <p:nvSpPr>
          <p:cNvPr id="3" name="Content Placeholder 2"/>
          <p:cNvSpPr>
            <a:spLocks noGrp="1"/>
          </p:cNvSpPr>
          <p:nvPr>
            <p:ph idx="1"/>
          </p:nvPr>
        </p:nvSpPr>
        <p:spPr/>
        <p:txBody>
          <a:bodyPr/>
          <a:lstStyle/>
          <a:p>
            <a:r>
              <a:rPr lang="lv-LV" sz="1200" u="sng" dirty="0" smtClean="0">
                <a:latin typeface="Times New Roman" pitchFamily="18" charset="0"/>
                <a:cs typeface="Times New Roman" pitchFamily="18" charset="0"/>
              </a:rPr>
              <a:t>Rita</a:t>
            </a:r>
            <a:r>
              <a:rPr lang="lv-LV" sz="1200" dirty="0" smtClean="0">
                <a:latin typeface="Times New Roman" pitchFamily="18" charset="0"/>
                <a:cs typeface="Times New Roman" pitchFamily="18" charset="0"/>
              </a:rPr>
              <a:t> : Man bija liels pārsteigums satikt kolēģi no </a:t>
            </a:r>
            <a:r>
              <a:rPr lang="lv-LV" sz="1200" dirty="0" err="1" smtClean="0">
                <a:latin typeface="Times New Roman" pitchFamily="18" charset="0"/>
                <a:cs typeface="Times New Roman" pitchFamily="18" charset="0"/>
              </a:rPr>
              <a:t>Grundtvig</a:t>
            </a:r>
            <a:r>
              <a:rPr lang="lv-LV" sz="1200" dirty="0" smtClean="0">
                <a:latin typeface="Times New Roman" pitchFamily="18" charset="0"/>
                <a:cs typeface="Times New Roman" pitchFamily="18" charset="0"/>
              </a:rPr>
              <a:t> semināra Viļņa pirms 8 gadiem. Kolēģe bija no Bulgārijas. Nolēmām turpināt sadarboties, ja jau liktenim bija labpaticies, ka mēs atkal satiekamies. Pēc bulgāru kolēģu ieteikuma mēģināsim nokļūt kursos </a:t>
            </a:r>
            <a:r>
              <a:rPr lang="lv-LV" sz="1200" dirty="0" err="1" smtClean="0">
                <a:latin typeface="Times New Roman" pitchFamily="18" charset="0"/>
                <a:cs typeface="Times New Roman" pitchFamily="18" charset="0"/>
              </a:rPr>
              <a:t>Beļgijā</a:t>
            </a:r>
            <a:r>
              <a:rPr lang="lv-LV" sz="1200" dirty="0" smtClean="0">
                <a:latin typeface="Times New Roman" pitchFamily="18" charset="0"/>
                <a:cs typeface="Times New Roman" pitchFamily="18" charset="0"/>
              </a:rPr>
              <a:t>, kā arī sīkāk uzzināt, kā veicas ar izglītības reformām Bulgārijā. </a:t>
            </a:r>
          </a:p>
          <a:p>
            <a:endParaRPr lang="lv-LV" dirty="0"/>
          </a:p>
        </p:txBody>
      </p:sp>
      <p:pic>
        <p:nvPicPr>
          <p:cNvPr id="4" name="Picture 3" descr="D:\User files\Documents\Dropbox\GRANNIES- visi\2021 KA 1\FINLAND couse\fotos fb\273155237_10217337011052391_6564362653616757871_n.jpg"/>
          <p:cNvPicPr/>
          <p:nvPr/>
        </p:nvPicPr>
        <p:blipFill>
          <a:blip r:embed="rId2" cstate="print"/>
          <a:srcRect/>
          <a:stretch>
            <a:fillRect/>
          </a:stretch>
        </p:blipFill>
        <p:spPr bwMode="auto">
          <a:xfrm>
            <a:off x="3275856" y="3140968"/>
            <a:ext cx="3273653" cy="3086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Jautājumi un atbildes </a:t>
            </a:r>
            <a:endParaRPr lang="lv-LV" dirty="0"/>
          </a:p>
        </p:txBody>
      </p:sp>
      <p:sp>
        <p:nvSpPr>
          <p:cNvPr id="3" name="Content Placeholder 2"/>
          <p:cNvSpPr>
            <a:spLocks noGrp="1"/>
          </p:cNvSpPr>
          <p:nvPr>
            <p:ph idx="1"/>
          </p:nvPr>
        </p:nvSpPr>
        <p:spPr/>
        <p:txBody>
          <a:bodyPr>
            <a:normAutofit/>
          </a:bodyPr>
          <a:lstStyle/>
          <a:p>
            <a:r>
              <a:rPr lang="lv-LV" sz="1800" dirty="0" smtClean="0">
                <a:latin typeface="Times New Roman" pitchFamily="18" charset="0"/>
                <a:cs typeface="Times New Roman" pitchFamily="18" charset="0"/>
              </a:rPr>
              <a:t>Paldies par uzmanību!</a:t>
            </a:r>
          </a:p>
          <a:p>
            <a:r>
              <a:rPr lang="lv-LV" sz="1800" dirty="0" smtClean="0">
                <a:latin typeface="Times New Roman" pitchFamily="18" charset="0"/>
                <a:cs typeface="Times New Roman" pitchFamily="18" charset="0"/>
              </a:rPr>
              <a:t>Paldies Erasmus Plus KA 1 !  </a:t>
            </a:r>
            <a:endParaRPr lang="lv-LV" sz="1800" dirty="0">
              <a:latin typeface="Times New Roman" pitchFamily="18" charset="0"/>
              <a:cs typeface="Times New Roman" pitchFamily="18" charset="0"/>
            </a:endParaRPr>
          </a:p>
        </p:txBody>
      </p:sp>
      <p:pic>
        <p:nvPicPr>
          <p:cNvPr id="4" name="Picture 3" descr="D:\User files\Documents\Dropbox\GRANNIES- visi\2021 KA 1\FINLAND couse\fotos fb\273209159_10217346165161238_7058996757567681167_n.jpg"/>
          <p:cNvPicPr/>
          <p:nvPr/>
        </p:nvPicPr>
        <p:blipFill>
          <a:blip r:embed="rId2" cstate="print"/>
          <a:srcRect/>
          <a:stretch>
            <a:fillRect/>
          </a:stretch>
        </p:blipFill>
        <p:spPr bwMode="auto">
          <a:xfrm>
            <a:off x="971600" y="5157192"/>
            <a:ext cx="2543175" cy="1009650"/>
          </a:xfrm>
          <a:prstGeom prst="rect">
            <a:avLst/>
          </a:prstGeom>
          <a:noFill/>
          <a:ln w="9525">
            <a:noFill/>
            <a:miter lim="800000"/>
            <a:headEnd/>
            <a:tailEnd/>
          </a:ln>
        </p:spPr>
      </p:pic>
      <p:pic>
        <p:nvPicPr>
          <p:cNvPr id="1026" name="Picture 8" descr="D:\User files\Documents\Dropbox\GRANNIES- visi\2021 KA 1\FINLAND couse\fotos fb\IMG_20220203_101506.jpg"/>
          <p:cNvPicPr>
            <a:picLocks noChangeAspect="1" noChangeArrowheads="1"/>
          </p:cNvPicPr>
          <p:nvPr/>
        </p:nvPicPr>
        <p:blipFill>
          <a:blip r:embed="rId3" cstate="print"/>
          <a:srcRect/>
          <a:stretch>
            <a:fillRect/>
          </a:stretch>
        </p:blipFill>
        <p:spPr bwMode="auto">
          <a:xfrm>
            <a:off x="5508104" y="4581128"/>
            <a:ext cx="1838325" cy="1657350"/>
          </a:xfrm>
          <a:prstGeom prst="rect">
            <a:avLst/>
          </a:prstGeom>
          <a:noFill/>
          <a:ln w="9525">
            <a:noFill/>
            <a:miter lim="800000"/>
            <a:headEnd/>
            <a:tailEnd/>
          </a:ln>
        </p:spPr>
      </p:pic>
      <p:pic>
        <p:nvPicPr>
          <p:cNvPr id="6" name="Picture 5" descr="D:\User files\Documents\Dropbox\GRANNIES- visi\2021 KA 1\FINLAND couse\fotos fb\IMG_20220203_124214.jpg"/>
          <p:cNvPicPr/>
          <p:nvPr/>
        </p:nvPicPr>
        <p:blipFill>
          <a:blip r:embed="rId4" cstate="print"/>
          <a:srcRect/>
          <a:stretch>
            <a:fillRect/>
          </a:stretch>
        </p:blipFill>
        <p:spPr bwMode="auto">
          <a:xfrm>
            <a:off x="3491880" y="1772816"/>
            <a:ext cx="1908865" cy="2906055"/>
          </a:xfrm>
          <a:prstGeom prst="rect">
            <a:avLst/>
          </a:prstGeom>
          <a:noFill/>
          <a:ln w="9525">
            <a:noFill/>
            <a:miter lim="800000"/>
            <a:headEnd/>
            <a:tailEnd/>
          </a:ln>
        </p:spPr>
      </p:pic>
      <p:pic>
        <p:nvPicPr>
          <p:cNvPr id="1027" name="Picture 3" descr="D:\User files\Documents\Dropbox\GRANNIES- visi\2021 KA 1\logo\13 priedas. Logotipas_EU veliava_funded.jpg"/>
          <p:cNvPicPr>
            <a:picLocks noChangeAspect="1" noChangeArrowheads="1"/>
          </p:cNvPicPr>
          <p:nvPr/>
        </p:nvPicPr>
        <p:blipFill>
          <a:blip r:embed="rId5" cstate="print"/>
          <a:srcRect/>
          <a:stretch>
            <a:fillRect/>
          </a:stretch>
        </p:blipFill>
        <p:spPr bwMode="auto">
          <a:xfrm>
            <a:off x="323528" y="3501008"/>
            <a:ext cx="3025230" cy="6551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TotalTime>
  <Words>378</Words>
  <Application>Microsoft Office PowerPoint</Application>
  <PresentationFormat>On-screen Show (4:3)</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Opulent</vt:lpstr>
      <vt:lpstr>LIFE 2022 - EUNEOS kursi SOMIJĀ </vt:lpstr>
      <vt:lpstr>Jau sen gribējām uzzināt, kāds ir Somijas izglītības veiksmes stāsta noslēpums. Tāpēc izvēlējāmies kursus LIFE 2022 – jaunas mācību vietas un lietas. Uz kursiem Somijā ( 28.01. – 3.02. 2022.)  devās divas biedrības Vecmāmiņas.lv  pasniedzējas – Ināra Pučuka un Rita Liepiņa. Mums ir ilga padomju laika pedagoģijas pieredze, kā arī  pedagoga darba pieredze atjaunotās Latvijas periodā, kā arī neformālajā izglītībā. Kādas būs mūsu atziņās? Kādi ieguvumi? </vt:lpstr>
      <vt:lpstr> Mācības notiek ne tikai klasēs. Arī mūsu kursu laikā iepazinām, kā var mācīties gan ārā, gan muzejos, gan citās vietās.  Apmeklējām skolas, tiesa gan, šogad stundas vērojām pa video, bet skolā paši kļuvām uz pāris stundām par skolēniem, bet ar reālu mācību stundas saturu.  </vt:lpstr>
      <vt:lpstr>Ināras atziņas un vērtējums –  </vt:lpstr>
      <vt:lpstr>Ritas atziņas un vērtējums –  </vt:lpstr>
      <vt:lpstr>Kaut kas negaidīts ...</vt:lpstr>
      <vt:lpstr>Jautājumi un atbildes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2022 - EUNEOS kursi SOMIJĀ</dc:title>
  <dc:creator>User</dc:creator>
  <cp:lastModifiedBy>User</cp:lastModifiedBy>
  <cp:revision>4</cp:revision>
  <dcterms:created xsi:type="dcterms:W3CDTF">2022-02-08T19:52:44Z</dcterms:created>
  <dcterms:modified xsi:type="dcterms:W3CDTF">2022-02-09T09:46:01Z</dcterms:modified>
</cp:coreProperties>
</file>