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1" r:id="rId5"/>
    <p:sldId id="259" r:id="rId6"/>
    <p:sldId id="272" r:id="rId7"/>
    <p:sldId id="260" r:id="rId8"/>
    <p:sldId id="261" r:id="rId9"/>
    <p:sldId id="273" r:id="rId10"/>
    <p:sldId id="262" r:id="rId11"/>
    <p:sldId id="263" r:id="rId12"/>
    <p:sldId id="264" r:id="rId13"/>
    <p:sldId id="265" r:id="rId14"/>
    <p:sldId id="266" r:id="rId15"/>
    <p:sldId id="274" r:id="rId16"/>
    <p:sldId id="267" r:id="rId17"/>
    <p:sldId id="275" r:id="rId18"/>
    <p:sldId id="268" r:id="rId19"/>
    <p:sldId id="270" r:id="rId20"/>
    <p:sldId id="269" r:id="rId21"/>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14B3F0F-DEA3-49DE-A73D-7CC7C019D0E8}" type="datetimeFigureOut">
              <a:rPr lang="lv-LV" smtClean="0"/>
              <a:t>2019.08.17.</a:t>
            </a:fld>
            <a:endParaRPr lang="lv-LV"/>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lv-LV"/>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EC151BF-9CBF-4965-A0D9-CED22181BE1A}"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6EC151BF-9CBF-4965-A0D9-CED22181BE1A}"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6EC151BF-9CBF-4965-A0D9-CED22181BE1A}"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6EC151BF-9CBF-4965-A0D9-CED22181BE1A}" type="slidenum">
              <a:rPr lang="lv-LV" smtClean="0"/>
              <a:t>‹#›</a:t>
            </a:fld>
            <a:endParaRPr lang="lv-LV"/>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6EC151BF-9CBF-4965-A0D9-CED22181BE1A}" type="slidenum">
              <a:rPr lang="lv-LV" smtClean="0"/>
              <a:t>‹#›</a:t>
            </a:fld>
            <a:endParaRPr lang="lv-LV"/>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6EC151BF-9CBF-4965-A0D9-CED22181BE1A}" type="slidenum">
              <a:rPr lang="lv-LV" smtClean="0"/>
              <a:t>‹#›</a:t>
            </a:fld>
            <a:endParaRPr lang="lv-LV"/>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8" name="Footer Placeholder 7"/>
          <p:cNvSpPr>
            <a:spLocks noGrp="1"/>
          </p:cNvSpPr>
          <p:nvPr>
            <p:ph type="ftr" sz="quarter" idx="11"/>
          </p:nvPr>
        </p:nvSpPr>
        <p:spPr/>
        <p:txBody>
          <a:bodyPr/>
          <a:lstStyle>
            <a:extLst/>
          </a:lstStyle>
          <a:p>
            <a:endParaRPr lang="lv-LV"/>
          </a:p>
        </p:txBody>
      </p:sp>
      <p:sp>
        <p:nvSpPr>
          <p:cNvPr id="9" name="Slide Number Placeholder 8"/>
          <p:cNvSpPr>
            <a:spLocks noGrp="1"/>
          </p:cNvSpPr>
          <p:nvPr>
            <p:ph type="sldNum" sz="quarter" idx="12"/>
          </p:nvPr>
        </p:nvSpPr>
        <p:spPr/>
        <p:txBody>
          <a:bodyPr/>
          <a:lstStyle>
            <a:extLst/>
          </a:lstStyle>
          <a:p>
            <a:fld id="{6EC151BF-9CBF-4965-A0D9-CED22181BE1A}" type="slidenum">
              <a:rPr lang="lv-LV" smtClean="0"/>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4" name="Footer Placeholder 3"/>
          <p:cNvSpPr>
            <a:spLocks noGrp="1"/>
          </p:cNvSpPr>
          <p:nvPr>
            <p:ph type="ftr" sz="quarter" idx="11"/>
          </p:nvPr>
        </p:nvSpPr>
        <p:spPr/>
        <p:txBody>
          <a:bodyPr/>
          <a:lstStyle>
            <a:extLst/>
          </a:lstStyle>
          <a:p>
            <a:endParaRPr lang="lv-LV"/>
          </a:p>
        </p:txBody>
      </p:sp>
      <p:sp>
        <p:nvSpPr>
          <p:cNvPr id="5" name="Slide Number Placeholder 4"/>
          <p:cNvSpPr>
            <a:spLocks noGrp="1"/>
          </p:cNvSpPr>
          <p:nvPr>
            <p:ph type="sldNum" sz="quarter" idx="12"/>
          </p:nvPr>
        </p:nvSpPr>
        <p:spPr/>
        <p:txBody>
          <a:bodyPr/>
          <a:lstStyle>
            <a:extLst/>
          </a:lstStyle>
          <a:p>
            <a:fld id="{6EC151BF-9CBF-4965-A0D9-CED22181BE1A}" type="slidenum">
              <a:rPr lang="lv-LV" smtClean="0"/>
              <a:t>‹#›</a:t>
            </a:fld>
            <a:endParaRPr lang="lv-LV"/>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4B3F0F-DEA3-49DE-A73D-7CC7C019D0E8}" type="datetimeFigureOut">
              <a:rPr lang="lv-LV" smtClean="0"/>
              <a:t>2019.08.17.</a:t>
            </a:fld>
            <a:endParaRPr lang="lv-LV"/>
          </a:p>
        </p:txBody>
      </p:sp>
      <p:sp>
        <p:nvSpPr>
          <p:cNvPr id="3" name="Footer Placeholder 2"/>
          <p:cNvSpPr>
            <a:spLocks noGrp="1"/>
          </p:cNvSpPr>
          <p:nvPr>
            <p:ph type="ftr" sz="quarter" idx="11"/>
          </p:nvPr>
        </p:nvSpPr>
        <p:spPr/>
        <p:txBody>
          <a:bodyPr/>
          <a:lstStyle>
            <a:extLst/>
          </a:lstStyle>
          <a:p>
            <a:endParaRPr lang="lv-LV"/>
          </a:p>
        </p:txBody>
      </p:sp>
      <p:sp>
        <p:nvSpPr>
          <p:cNvPr id="4" name="Slide Number Placeholder 3"/>
          <p:cNvSpPr>
            <a:spLocks noGrp="1"/>
          </p:cNvSpPr>
          <p:nvPr>
            <p:ph type="sldNum" sz="quarter" idx="12"/>
          </p:nvPr>
        </p:nvSpPr>
        <p:spPr/>
        <p:txBody>
          <a:bodyPr/>
          <a:lstStyle>
            <a:extLst/>
          </a:lstStyle>
          <a:p>
            <a:fld id="{6EC151BF-9CBF-4965-A0D9-CED22181BE1A}"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14B3F0F-DEA3-49DE-A73D-7CC7C019D0E8}" type="datetimeFigureOut">
              <a:rPr lang="lv-LV" smtClean="0"/>
              <a:t>2019.08.17.</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6EC151BF-9CBF-4965-A0D9-CED22181BE1A}" type="slidenum">
              <a:rPr lang="lv-LV" smtClean="0"/>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14B3F0F-DEA3-49DE-A73D-7CC7C019D0E8}" type="datetimeFigureOut">
              <a:rPr lang="lv-LV" smtClean="0"/>
              <a:t>2019.08.17.</a:t>
            </a:fld>
            <a:endParaRPr lang="lv-LV"/>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v-LV"/>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EC151BF-9CBF-4965-A0D9-CED22181BE1A}" type="slidenum">
              <a:rPr lang="lv-LV" smtClean="0"/>
              <a:t>‹#›</a:t>
            </a:fld>
            <a:endParaRPr lang="lv-LV"/>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14B3F0F-DEA3-49DE-A73D-7CC7C019D0E8}" type="datetimeFigureOut">
              <a:rPr lang="lv-LV" smtClean="0"/>
              <a:t>2019.08.17.</a:t>
            </a:fld>
            <a:endParaRPr lang="lv-LV"/>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v-LV"/>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C151BF-9CBF-4965-A0D9-CED22181BE1A}"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Atskaite  par Portugāli </a:t>
            </a:r>
            <a:br>
              <a:rPr lang="lv-LV" dirty="0" smtClean="0"/>
            </a:br>
            <a:endParaRPr lang="lv-LV" dirty="0"/>
          </a:p>
        </p:txBody>
      </p:sp>
      <p:sp>
        <p:nvSpPr>
          <p:cNvPr id="3" name="Subtitle 2"/>
          <p:cNvSpPr>
            <a:spLocks noGrp="1"/>
          </p:cNvSpPr>
          <p:nvPr>
            <p:ph type="subTitle" idx="1"/>
          </p:nvPr>
        </p:nvSpPr>
        <p:spPr/>
        <p:txBody>
          <a:bodyPr>
            <a:normAutofit fontScale="62500" lnSpcReduction="20000"/>
          </a:bodyPr>
          <a:lstStyle/>
          <a:p>
            <a:r>
              <a:rPr lang="lv-LV" dirty="0" smtClean="0"/>
              <a:t>No 12. līdz 18.jūlijam, 2019.g.  </a:t>
            </a:r>
            <a:r>
              <a:rPr lang="lv-LV" dirty="0" err="1" smtClean="0"/>
              <a:t>Sintrā</a:t>
            </a:r>
            <a:r>
              <a:rPr lang="lv-LV" dirty="0" smtClean="0"/>
              <a:t>, Portugālē.</a:t>
            </a:r>
          </a:p>
          <a:p>
            <a:r>
              <a:rPr lang="lv-LV" dirty="0" smtClean="0"/>
              <a:t>Projekts „ Sajust un atbalstīt!”, Nr. 2018 – 1 – LV01 – KA 104 – 046764. </a:t>
            </a:r>
          </a:p>
          <a:p>
            <a:r>
              <a:rPr lang="lv-LV" dirty="0" smtClean="0"/>
              <a:t>Dalība - Rita Liepiņa,</a:t>
            </a:r>
          </a:p>
          <a:p>
            <a:r>
              <a:rPr lang="lv-LV" dirty="0" smtClean="0"/>
              <a:t>Biedrība </a:t>
            </a:r>
            <a:r>
              <a:rPr lang="lv-LV" dirty="0" err="1" smtClean="0"/>
              <a:t>Vecmāmiņas.lv</a:t>
            </a:r>
            <a:endParaRPr lang="lv-LV" dirty="0"/>
          </a:p>
        </p:txBody>
      </p:sp>
      <p:pic>
        <p:nvPicPr>
          <p:cNvPr id="5" name="Picture 4" descr="D:\User files\Pictures\SINTRA\training photosd\IMG_20190713_110137.jpg"/>
          <p:cNvPicPr/>
          <p:nvPr/>
        </p:nvPicPr>
        <p:blipFill>
          <a:blip r:embed="rId2" cstate="print"/>
          <a:srcRect/>
          <a:stretch>
            <a:fillRect/>
          </a:stretch>
        </p:blipFill>
        <p:spPr bwMode="auto">
          <a:xfrm>
            <a:off x="899592" y="332656"/>
            <a:ext cx="2057400" cy="15430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Atziņa - </a:t>
            </a:r>
            <a:r>
              <a:rPr lang="lv-LV" dirty="0" err="1" smtClean="0"/>
              <a:t>Multisensorajai</a:t>
            </a:r>
            <a:r>
              <a:rPr lang="lv-LV" dirty="0" smtClean="0"/>
              <a:t> uztverei ir mācību nozīme. Tā ir pievienotā vērtība, lai mācības padarītu atraktīvākas, bet arī noderīgākas. Ar </a:t>
            </a:r>
            <a:r>
              <a:rPr lang="lv-LV" dirty="0" err="1" smtClean="0"/>
              <a:t>multisensorajām</a:t>
            </a:r>
            <a:r>
              <a:rPr lang="lv-LV" dirty="0" smtClean="0"/>
              <a:t> tehnikām un metodēm varam bagātināt mācību stundas un nodarbības. </a:t>
            </a:r>
          </a:p>
          <a:p>
            <a:endParaRPr lang="lv-LV" dirty="0"/>
          </a:p>
        </p:txBody>
      </p:sp>
      <p:sp>
        <p:nvSpPr>
          <p:cNvPr id="3" name="Title 2"/>
          <p:cNvSpPr>
            <a:spLocks noGrp="1"/>
          </p:cNvSpPr>
          <p:nvPr>
            <p:ph type="title"/>
          </p:nvPr>
        </p:nvSpPr>
        <p:spPr/>
        <p:txBody>
          <a:bodyP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err="1" smtClean="0"/>
              <a:t>Taktilais</a:t>
            </a:r>
            <a:r>
              <a:rPr lang="lv-LV" dirty="0" smtClean="0"/>
              <a:t> tests kopā ar otru pasniedzēju – </a:t>
            </a:r>
            <a:r>
              <a:rPr lang="lv-LV" dirty="0" err="1" smtClean="0"/>
              <a:t>Jeronimu</a:t>
            </a:r>
            <a:r>
              <a:rPr lang="lv-LV" dirty="0" smtClean="0"/>
              <a:t>, bija jautrs, bet arī to labprāt izmantošu savās nodarbībās Latvijā. Mums bija jānosaka, cik dažādas tekstūras var sataustīt pasniedzēja tērpā. Protams, ar aizsietām acīm! </a:t>
            </a:r>
          </a:p>
          <a:p>
            <a:endParaRPr lang="lv-LV" dirty="0"/>
          </a:p>
        </p:txBody>
      </p:sp>
      <p:sp>
        <p:nvSpPr>
          <p:cNvPr id="3" name="Title 2"/>
          <p:cNvSpPr>
            <a:spLocks noGrp="1"/>
          </p:cNvSpPr>
          <p:nvPr>
            <p:ph type="title"/>
          </p:nvPr>
        </p:nvSpPr>
        <p:spPr/>
        <p:txBody>
          <a:bodyPr/>
          <a:lstStyle/>
          <a:p>
            <a:endParaRPr lang="lv-LV"/>
          </a:p>
        </p:txBody>
      </p:sp>
      <p:pic>
        <p:nvPicPr>
          <p:cNvPr id="4" name="Picture 3" descr="D:\User files\Pictures\SINTRA\training photosd\IMG_20190714_124437.jpg"/>
          <p:cNvPicPr/>
          <p:nvPr/>
        </p:nvPicPr>
        <p:blipFill>
          <a:blip r:embed="rId2" cstate="print"/>
          <a:srcRect/>
          <a:stretch>
            <a:fillRect/>
          </a:stretch>
        </p:blipFill>
        <p:spPr bwMode="auto">
          <a:xfrm>
            <a:off x="6012160" y="4077072"/>
            <a:ext cx="1729744" cy="2143125"/>
          </a:xfrm>
          <a:prstGeom prst="rect">
            <a:avLst/>
          </a:prstGeom>
          <a:noFill/>
          <a:ln w="9525">
            <a:noFill/>
            <a:miter lim="800000"/>
            <a:headEnd/>
            <a:tailEnd/>
          </a:ln>
        </p:spPr>
      </p:pic>
      <p:pic>
        <p:nvPicPr>
          <p:cNvPr id="5" name="Picture 4" descr="D:\User files\Pictures\SINTRA\training photosd\IMG_20190714_151614.jpg"/>
          <p:cNvPicPr/>
          <p:nvPr/>
        </p:nvPicPr>
        <p:blipFill>
          <a:blip r:embed="rId3" cstate="print"/>
          <a:srcRect/>
          <a:stretch>
            <a:fillRect/>
          </a:stretch>
        </p:blipFill>
        <p:spPr bwMode="auto">
          <a:xfrm>
            <a:off x="4283968" y="4581128"/>
            <a:ext cx="1000125" cy="1333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Savukārt Smaržu testā bija jānosaka 5 smaržas no ēterisko smaržu pudelītēm. Dažas bija pat pārāk spēcīgi kairinošas un nomāca pārējās. Tādejādi pasniedzējam kārtīgi jāpārdomā uzdevums pirms to uzdod dalībniekiem.</a:t>
            </a:r>
          </a:p>
          <a:p>
            <a:endParaRPr lang="lv-LV" dirty="0"/>
          </a:p>
        </p:txBody>
      </p:sp>
      <p:sp>
        <p:nvSpPr>
          <p:cNvPr id="3" name="Title 2"/>
          <p:cNvSpPr>
            <a:spLocks noGrp="1"/>
          </p:cNvSpPr>
          <p:nvPr>
            <p:ph type="title"/>
          </p:nvPr>
        </p:nvSpPr>
        <p:spPr/>
        <p:txBody>
          <a:bodyPr/>
          <a:lstStyle/>
          <a:p>
            <a:endParaRPr lang="lv-LV"/>
          </a:p>
        </p:txBody>
      </p:sp>
      <p:pic>
        <p:nvPicPr>
          <p:cNvPr id="4" name="Picture 3" descr="D:\User files\Pictures\SINTRA\training photosd\IMG_20190714_122816.jpg"/>
          <p:cNvPicPr/>
          <p:nvPr/>
        </p:nvPicPr>
        <p:blipFill>
          <a:blip r:embed="rId2" cstate="print"/>
          <a:srcRect/>
          <a:stretch>
            <a:fillRect/>
          </a:stretch>
        </p:blipFill>
        <p:spPr bwMode="auto">
          <a:xfrm>
            <a:off x="4427984" y="3645024"/>
            <a:ext cx="3946524" cy="295989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Sākām ar </a:t>
            </a:r>
            <a:r>
              <a:rPr lang="lv-LV" dirty="0" err="1" smtClean="0"/>
              <a:t>Maslova</a:t>
            </a:r>
            <a:r>
              <a:rPr lang="lv-LV" dirty="0" smtClean="0"/>
              <a:t> piramīdu, bet kā tas sasaistās ar </a:t>
            </a:r>
            <a:r>
              <a:rPr lang="lv-LV" dirty="0" err="1" smtClean="0"/>
              <a:t>pašrealizēšanās</a:t>
            </a:r>
            <a:r>
              <a:rPr lang="lv-LV" dirty="0" smtClean="0"/>
              <a:t> un pašizteiksmes teoriju </a:t>
            </a:r>
            <a:r>
              <a:rPr lang="lv-LV" dirty="0" err="1" smtClean="0"/>
              <a:t>multisensorajā</a:t>
            </a:r>
            <a:r>
              <a:rPr lang="lv-LV" dirty="0" smtClean="0"/>
              <a:t> vidē. Viena diena bija veltīta dažādu maņu iepazīšanai jeb Sajūtu klubam. Katrs dalībnieks izstrādāja savu personīgo </a:t>
            </a:r>
            <a:r>
              <a:rPr lang="lv-LV" dirty="0" err="1" smtClean="0"/>
              <a:t>multisensorās</a:t>
            </a:r>
            <a:r>
              <a:rPr lang="lv-LV" dirty="0" smtClean="0"/>
              <a:t> mācīšanās karti. Kopā pēc tam visiem dalībniekiem bija radošā darbnīca. </a:t>
            </a:r>
          </a:p>
          <a:p>
            <a:endParaRPr lang="lv-LV" dirty="0"/>
          </a:p>
        </p:txBody>
      </p:sp>
      <p:sp>
        <p:nvSpPr>
          <p:cNvPr id="3" name="Title 2"/>
          <p:cNvSpPr>
            <a:spLocks noGrp="1"/>
          </p:cNvSpPr>
          <p:nvPr>
            <p:ph type="title"/>
          </p:nvPr>
        </p:nvSpPr>
        <p:spPr/>
        <p:txBody>
          <a:bodyPr/>
          <a:lstStyle/>
          <a:p>
            <a:endParaRPr lang="lv-LV"/>
          </a:p>
        </p:txBody>
      </p:sp>
      <p:pic>
        <p:nvPicPr>
          <p:cNvPr id="4" name="Picture 3" descr="D:\User files\Pictures\SINTRA\training photosd\IMG_20190716_110625.jpg"/>
          <p:cNvPicPr/>
          <p:nvPr/>
        </p:nvPicPr>
        <p:blipFill>
          <a:blip r:embed="rId2" cstate="print"/>
          <a:srcRect/>
          <a:stretch>
            <a:fillRect/>
          </a:stretch>
        </p:blipFill>
        <p:spPr bwMode="auto">
          <a:xfrm>
            <a:off x="5652120" y="4869160"/>
            <a:ext cx="2012949" cy="15097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Lielas diskusijas izvērtās par Apkampienu spēli, jo tā likās pārāk personiska, un diskutējām, kurām grupām tā derētu, kurām nē. Piemērām senioriem nez vai tā liktos piemērota. Kopīgi domājām , kā mainīt spēles noteikumus. </a:t>
            </a:r>
            <a:endParaRPr lang="lv-LV" dirty="0"/>
          </a:p>
        </p:txBody>
      </p:sp>
      <p:sp>
        <p:nvSpPr>
          <p:cNvPr id="3" name="Title 2"/>
          <p:cNvSpPr>
            <a:spLocks noGrp="1"/>
          </p:cNvSpPr>
          <p:nvPr>
            <p:ph type="title"/>
          </p:nvPr>
        </p:nvSpPr>
        <p:spPr/>
        <p:txBody>
          <a:bodyPr/>
          <a:lstStyle/>
          <a:p>
            <a:endParaRPr lang="lv-L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4" name="Content Placeholder 3" descr="D:\User files\Pictures\SINTRA\training photosd\IMG_20190715_153056.jpg"/>
          <p:cNvPicPr>
            <a:picLocks noGrp="1"/>
          </p:cNvPicPr>
          <p:nvPr>
            <p:ph idx="1"/>
          </p:nvPr>
        </p:nvPicPr>
        <p:blipFill>
          <a:blip r:embed="rId2" cstate="print"/>
          <a:srcRect/>
          <a:stretch>
            <a:fillRect/>
          </a:stretch>
        </p:blipFill>
        <p:spPr bwMode="auto">
          <a:xfrm>
            <a:off x="1973580" y="1481138"/>
            <a:ext cx="5766772" cy="4525962"/>
          </a:xfrm>
          <a:prstGeom prst="rect">
            <a:avLst/>
          </a:prstGeom>
          <a:noFill/>
          <a:ln w="9525">
            <a:noFill/>
            <a:miter lim="800000"/>
            <a:headEnd/>
            <a:tailEnd/>
          </a:ln>
        </p:spPr>
      </p:pic>
      <p:pic>
        <p:nvPicPr>
          <p:cNvPr id="5" name="Picture 4" descr="D:\User files\Pictures\SINTRA\training photosd\IMG_20190715_162606.jpg"/>
          <p:cNvPicPr/>
          <p:nvPr/>
        </p:nvPicPr>
        <p:blipFill>
          <a:blip r:embed="rId3" cstate="print"/>
          <a:srcRect/>
          <a:stretch>
            <a:fillRect/>
          </a:stretch>
        </p:blipFill>
        <p:spPr bwMode="auto">
          <a:xfrm>
            <a:off x="323528" y="1700808"/>
            <a:ext cx="1563048" cy="13811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Mums visnoderīgākā metode būs Mācību kafejnīca ( </a:t>
            </a:r>
            <a:r>
              <a:rPr lang="lv-LV" dirty="0" err="1" smtClean="0"/>
              <a:t>Learning</a:t>
            </a:r>
            <a:r>
              <a:rPr lang="lv-LV" dirty="0" smtClean="0"/>
              <a:t> </a:t>
            </a:r>
            <a:r>
              <a:rPr lang="lv-LV" dirty="0" err="1" smtClean="0"/>
              <a:t>Cafe</a:t>
            </a:r>
            <a:r>
              <a:rPr lang="lv-LV" dirty="0" smtClean="0"/>
              <a:t>), jo to var dažādi variēt, kā arī tā noder grupu darbam, un lai iesaistītu ikvienu audzēkni mācību procesā. Vismazāk aizrāva tēma par depresiju, bet diemžēl strādājot ar senioriem, arī šāda  tēma ir svarīga. </a:t>
            </a:r>
          </a:p>
          <a:p>
            <a:endParaRPr lang="lv-LV" dirty="0"/>
          </a:p>
        </p:txBody>
      </p:sp>
      <p:sp>
        <p:nvSpPr>
          <p:cNvPr id="3" name="Title 2"/>
          <p:cNvSpPr>
            <a:spLocks noGrp="1"/>
          </p:cNvSpPr>
          <p:nvPr>
            <p:ph type="title"/>
          </p:nvPr>
        </p:nvSpPr>
        <p:spPr/>
        <p:txBody>
          <a:bodyPr/>
          <a:lstStyle/>
          <a:p>
            <a:endParaRPr 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4" name="Content Placeholder 3" descr="D:\User files\Pictures\SINTRA\training photosd\IMG_20190716_152206.jpg"/>
          <p:cNvPicPr>
            <a:picLocks noGrp="1"/>
          </p:cNvPicPr>
          <p:nvPr>
            <p:ph idx="1"/>
          </p:nvPr>
        </p:nvPicPr>
        <p:blipFill>
          <a:blip r:embed="rId2" cstate="print"/>
          <a:srcRect/>
          <a:stretch>
            <a:fillRect/>
          </a:stretch>
        </p:blipFill>
        <p:spPr bwMode="auto">
          <a:xfrm>
            <a:off x="1554692" y="1481138"/>
            <a:ext cx="6034616" cy="45259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Mācību ekskursiju laikā arī neiztika bez mācīšanās un metodēm, bet paguvām apskatīt tādas jaukas vietas kā </a:t>
            </a:r>
            <a:r>
              <a:rPr lang="lv-LV" dirty="0" err="1" smtClean="0"/>
              <a:t>Sintras</a:t>
            </a:r>
            <a:r>
              <a:rPr lang="lv-LV" dirty="0" smtClean="0"/>
              <a:t> Dabas parku, </a:t>
            </a:r>
            <a:r>
              <a:rPr lang="lv-LV" dirty="0" err="1" smtClean="0"/>
              <a:t>Regaleira</a:t>
            </a:r>
            <a:r>
              <a:rPr lang="lv-LV" dirty="0" smtClean="0"/>
              <a:t> pili, </a:t>
            </a:r>
            <a:r>
              <a:rPr lang="lv-LV" dirty="0" err="1" smtClean="0"/>
              <a:t>Boca</a:t>
            </a:r>
            <a:r>
              <a:rPr lang="lv-LV" dirty="0" smtClean="0"/>
              <a:t> do </a:t>
            </a:r>
            <a:r>
              <a:rPr lang="lv-LV" dirty="0" err="1" smtClean="0"/>
              <a:t>Inferno</a:t>
            </a:r>
            <a:r>
              <a:rPr lang="lv-LV" dirty="0" smtClean="0"/>
              <a:t> un </a:t>
            </a:r>
            <a:r>
              <a:rPr lang="lv-LV" dirty="0" err="1" smtClean="0"/>
              <a:t>Cabo</a:t>
            </a:r>
            <a:r>
              <a:rPr lang="lv-LV" dirty="0" smtClean="0"/>
              <a:t> </a:t>
            </a:r>
            <a:r>
              <a:rPr lang="lv-LV" dirty="0" err="1" smtClean="0"/>
              <a:t>da</a:t>
            </a:r>
            <a:r>
              <a:rPr lang="lv-LV" dirty="0" smtClean="0"/>
              <a:t> </a:t>
            </a:r>
            <a:r>
              <a:rPr lang="lv-LV" dirty="0" err="1" smtClean="0"/>
              <a:t>Roca</a:t>
            </a:r>
            <a:r>
              <a:rPr lang="lv-LV" dirty="0" smtClean="0"/>
              <a:t>. Tagad arī man ir sertifikāts, un varu pierādīt, ka esmu pabijusi pašā tālākajā  Eiropas Savienības rietumu punktā.</a:t>
            </a:r>
          </a:p>
          <a:p>
            <a:endParaRPr lang="lv-LV" dirty="0"/>
          </a:p>
        </p:txBody>
      </p:sp>
      <p:sp>
        <p:nvSpPr>
          <p:cNvPr id="3" name="Title 2"/>
          <p:cNvSpPr>
            <a:spLocks noGrp="1"/>
          </p:cNvSpPr>
          <p:nvPr>
            <p:ph type="title"/>
          </p:nvPr>
        </p:nvSpPr>
        <p:spPr/>
        <p:txBody>
          <a:bodyPr/>
          <a:lstStyle/>
          <a:p>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4" name="Content Placeholder 3" descr="D:\User files\Pictures\SINTRA\training photosd\IMG_20190717_133431.jpg"/>
          <p:cNvPicPr>
            <a:picLocks noGrp="1"/>
          </p:cNvPicPr>
          <p:nvPr>
            <p:ph idx="1"/>
          </p:nvPr>
        </p:nvPicPr>
        <p:blipFill>
          <a:blip r:embed="rId2" cstate="print"/>
          <a:srcRect/>
          <a:stretch>
            <a:fillRect/>
          </a:stretch>
        </p:blipFill>
        <p:spPr bwMode="auto">
          <a:xfrm>
            <a:off x="6012160" y="4437112"/>
            <a:ext cx="2088232" cy="1569988"/>
          </a:xfrm>
          <a:prstGeom prst="rect">
            <a:avLst/>
          </a:prstGeom>
          <a:noFill/>
          <a:ln w="9525">
            <a:noFill/>
            <a:miter lim="800000"/>
            <a:headEnd/>
            <a:tailEnd/>
          </a:ln>
        </p:spPr>
      </p:pic>
      <p:pic>
        <p:nvPicPr>
          <p:cNvPr id="5" name="Picture 4" descr="D:\User files\Pictures\SINTRA\training photosd\IMG_20190717_122245.jpg"/>
          <p:cNvPicPr/>
          <p:nvPr/>
        </p:nvPicPr>
        <p:blipFill>
          <a:blip r:embed="rId3" cstate="print"/>
          <a:srcRect/>
          <a:stretch>
            <a:fillRect/>
          </a:stretch>
        </p:blipFill>
        <p:spPr bwMode="auto">
          <a:xfrm>
            <a:off x="1115616" y="1628800"/>
            <a:ext cx="3744416" cy="2664296"/>
          </a:xfrm>
          <a:prstGeom prst="rect">
            <a:avLst/>
          </a:prstGeom>
          <a:noFill/>
          <a:ln w="9525">
            <a:noFill/>
            <a:miter lim="800000"/>
            <a:headEnd/>
            <a:tailEnd/>
          </a:ln>
        </p:spPr>
      </p:pic>
      <p:pic>
        <p:nvPicPr>
          <p:cNvPr id="6" name="Picture 5" descr="D:\User files\Pictures\SINTRA\training photosd\IMG_20190717_123015.jpg"/>
          <p:cNvPicPr/>
          <p:nvPr/>
        </p:nvPicPr>
        <p:blipFill>
          <a:blip r:embed="rId4" cstate="print"/>
          <a:srcRect/>
          <a:stretch>
            <a:fillRect/>
          </a:stretch>
        </p:blipFill>
        <p:spPr bwMode="auto">
          <a:xfrm>
            <a:off x="5292080" y="1844824"/>
            <a:ext cx="2952328" cy="20981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lv-LV" dirty="0" smtClean="0"/>
              <a:t>No 12. līdz 18.jūlijam, 2019.g.  </a:t>
            </a:r>
            <a:r>
              <a:rPr lang="lv-LV" dirty="0" err="1" smtClean="0"/>
              <a:t>Sintrā</a:t>
            </a:r>
            <a:r>
              <a:rPr lang="lv-LV" dirty="0" smtClean="0"/>
              <a:t>, Portugālē, 7 dienas  notika mācības par pieaugušo izglītotājiem un jo īpaši senioru izglītotājiem nozīmīgu tēmu – </a:t>
            </a:r>
            <a:r>
              <a:rPr lang="lv-LV" dirty="0" err="1" smtClean="0"/>
              <a:t>multisensorā</a:t>
            </a:r>
            <a:r>
              <a:rPr lang="lv-LV" dirty="0" smtClean="0"/>
              <a:t> izglītība. No Latvijas piedalījāmies piecas dalībnieces – divas skolotājas no Ropažiem, divas no Kandavas un es, Rita Liepiņa, no biedrības „</a:t>
            </a:r>
            <a:r>
              <a:rPr lang="lv-LV" dirty="0" err="1" smtClean="0"/>
              <a:t>Vecmāmiņas.lv</a:t>
            </a:r>
            <a:r>
              <a:rPr lang="lv-LV" dirty="0" smtClean="0"/>
              <a:t>”.  Kursu finansējums – no Erasmus plus programmas KA 1 mobilitātes </a:t>
            </a:r>
            <a:r>
              <a:rPr lang="lv-LV" dirty="0" err="1" smtClean="0"/>
              <a:t>granta</a:t>
            </a:r>
            <a:r>
              <a:rPr lang="lv-LV" dirty="0" smtClean="0"/>
              <a:t>. Šī mūsu biedrībai bija jau otrā mobilitāte projektā „ Sajust un atbalstīt! „, nr. 2018 – 1 – LV01 – Ka 104 – 046764. </a:t>
            </a:r>
          </a:p>
          <a:p>
            <a:endParaRPr lang="lv-LV" dirty="0"/>
          </a:p>
        </p:txBody>
      </p:sp>
      <p:sp>
        <p:nvSpPr>
          <p:cNvPr id="2" name="Title 1"/>
          <p:cNvSpPr>
            <a:spLocks noGrp="1"/>
          </p:cNvSpPr>
          <p:nvPr>
            <p:ph type="title"/>
          </p:nvPr>
        </p:nvSpPr>
        <p:spPr/>
        <p:txBody>
          <a:bodyPr/>
          <a:lstStyle/>
          <a:p>
            <a:r>
              <a:rPr lang="lv-LV" dirty="0" err="1" smtClean="0"/>
              <a:t>Multisensorā</a:t>
            </a:r>
            <a:r>
              <a:rPr lang="lv-LV" dirty="0" smtClean="0"/>
              <a:t> izglītība</a:t>
            </a:r>
            <a:endParaRPr lang="lv-LV"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Kursu nobeigumā saņēmām sertifikātus, </a:t>
            </a:r>
            <a:r>
              <a:rPr lang="lv-LV" dirty="0" err="1" smtClean="0"/>
              <a:t>Europass</a:t>
            </a:r>
            <a:r>
              <a:rPr lang="lv-LV" dirty="0" smtClean="0"/>
              <a:t> dokumentus un veicām kursu izvērtējumu, arī </a:t>
            </a:r>
            <a:r>
              <a:rPr lang="lv-LV" dirty="0" err="1" smtClean="0"/>
              <a:t>online</a:t>
            </a:r>
            <a:r>
              <a:rPr lang="lv-LV" dirty="0" smtClean="0"/>
              <a:t> režīmā.</a:t>
            </a:r>
          </a:p>
          <a:p>
            <a:endParaRPr lang="lv-LV" dirty="0"/>
          </a:p>
        </p:txBody>
      </p:sp>
      <p:sp>
        <p:nvSpPr>
          <p:cNvPr id="3" name="Title 2"/>
          <p:cNvSpPr>
            <a:spLocks noGrp="1"/>
          </p:cNvSpPr>
          <p:nvPr>
            <p:ph type="title"/>
          </p:nvPr>
        </p:nvSpPr>
        <p:spPr/>
        <p:txBody>
          <a:bodyPr/>
          <a:lstStyle/>
          <a:p>
            <a:endParaRPr lang="lv-LV"/>
          </a:p>
        </p:txBody>
      </p:sp>
      <p:pic>
        <p:nvPicPr>
          <p:cNvPr id="4" name="Picture 3" descr="D:\User files\Pictures\SINTRA\training photosd\IMG_20190713_114056.jpg"/>
          <p:cNvPicPr/>
          <p:nvPr/>
        </p:nvPicPr>
        <p:blipFill>
          <a:blip r:embed="rId2" cstate="print"/>
          <a:srcRect/>
          <a:stretch>
            <a:fillRect/>
          </a:stretch>
        </p:blipFill>
        <p:spPr bwMode="auto">
          <a:xfrm>
            <a:off x="2195736" y="3501008"/>
            <a:ext cx="3312368" cy="233808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smtClean="0"/>
              <a:t>Kursus organizēja organizācija ARVIS no Rumānijas. Mums paveicās ar patiesi izcilu pasniedzēju un sava darba entuziasti Anca </a:t>
            </a:r>
            <a:r>
              <a:rPr lang="lv-LV" dirty="0" err="1" smtClean="0"/>
              <a:t>Vieru</a:t>
            </a:r>
            <a:r>
              <a:rPr lang="lv-LV" dirty="0" smtClean="0"/>
              <a:t>. Kursos piedalījās arī pedagogi no citam valstīm, kopā 23 no 11 dažādām skolām un organizācijām  – Rumānijas, Horvātijas, Portugāles, Polijas, Somijas.  Katru diena bija 6 stundu nodarbības plus notika arī 2 mācību ekskursijas skaistajā </a:t>
            </a:r>
            <a:r>
              <a:rPr lang="lv-LV" dirty="0" err="1" smtClean="0"/>
              <a:t>Sintras</a:t>
            </a:r>
            <a:r>
              <a:rPr lang="lv-LV" dirty="0" smtClean="0"/>
              <a:t> dabas parkā. </a:t>
            </a:r>
          </a:p>
          <a:p>
            <a:endParaRPr lang="lv-LV" dirty="0"/>
          </a:p>
        </p:txBody>
      </p:sp>
      <p:sp>
        <p:nvSpPr>
          <p:cNvPr id="2" name="Title 1"/>
          <p:cNvSpPr>
            <a:spLocks noGrp="1"/>
          </p:cNvSpPr>
          <p:nvPr>
            <p:ph type="title"/>
          </p:nvPr>
        </p:nvSpPr>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4" name="Content Placeholder 3" descr="D:\User files\Pictures\SINTRA\training photosd\IMG_20190713_120029.jpg"/>
          <p:cNvPicPr>
            <a:picLocks noGrp="1"/>
          </p:cNvPicPr>
          <p:nvPr>
            <p:ph idx="1"/>
          </p:nvPr>
        </p:nvPicPr>
        <p:blipFill>
          <a:blip r:embed="rId2" cstate="print"/>
          <a:srcRect/>
          <a:stretch>
            <a:fillRect/>
          </a:stretch>
        </p:blipFill>
        <p:spPr bwMode="auto">
          <a:xfrm>
            <a:off x="1554692" y="1481138"/>
            <a:ext cx="6034616" cy="45259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smtClean="0"/>
              <a:t>Gandrīz visas organizācijas bija sagatavojušas plakātu prezentācijas, kas nozīmēja to, ka jebkurā  brīdī viens otram varējām pajautāt par kādu aktivitāti sīkāk. Šādu plakāta prezentāciju arī mūsu biedrība </a:t>
            </a:r>
            <a:r>
              <a:rPr lang="lv-LV" dirty="0" err="1" smtClean="0"/>
              <a:t>Vecmāmiņas.lv</a:t>
            </a:r>
            <a:r>
              <a:rPr lang="lv-LV" dirty="0" smtClean="0"/>
              <a:t> turpmāk plāno izmantot rezultātu izplatīšanai, jo tas ir ērti un praktiski. Plakātu prezentācija ir sagatavota divās valodās, latviešu un angļu, jo tad varēsim dalīties pieredzē arī starptautiskajos pasākumos.</a:t>
            </a:r>
            <a:endParaRPr lang="lv-LV" dirty="0"/>
          </a:p>
        </p:txBody>
      </p:sp>
      <p:sp>
        <p:nvSpPr>
          <p:cNvPr id="2" name="Title 1"/>
          <p:cNvSpPr>
            <a:spLocks noGrp="1"/>
          </p:cNvSpPr>
          <p:nvPr>
            <p:ph type="title"/>
          </p:nvPr>
        </p:nvSpPr>
        <p:spPr/>
        <p:txBody>
          <a:bodyPr/>
          <a:lstStyle/>
          <a:p>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4" name="Content Placeholder 3" descr="D:\User files\Pictures\SINTRA\training photosd\IMG_20190714_114458.jpg"/>
          <p:cNvPicPr>
            <a:picLocks noGrp="1"/>
          </p:cNvPicPr>
          <p:nvPr>
            <p:ph idx="1"/>
          </p:nvPr>
        </p:nvPicPr>
        <p:blipFill>
          <a:blip r:embed="rId2" cstate="print"/>
          <a:srcRect/>
          <a:stretch>
            <a:fillRect/>
          </a:stretch>
        </p:blipFill>
        <p:spPr bwMode="auto">
          <a:xfrm>
            <a:off x="611560" y="1484784"/>
            <a:ext cx="3394472" cy="4525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lv-LV" dirty="0"/>
          </a:p>
          <a:p>
            <a:r>
              <a:rPr lang="lv-LV" dirty="0" smtClean="0"/>
              <a:t>Kursos apguvām tādas tēmas kā </a:t>
            </a:r>
            <a:r>
              <a:rPr lang="lv-LV" dirty="0" err="1" smtClean="0"/>
              <a:t>Multisensorā</a:t>
            </a:r>
            <a:r>
              <a:rPr lang="lv-LV" dirty="0" smtClean="0"/>
              <a:t> mācīšanās, āra pedagoģija, radošā metodoloģija, sociālās prasmes, Sen metodika. Sensoriskā uztveres attīstība, </a:t>
            </a:r>
            <a:r>
              <a:rPr lang="lv-LV" dirty="0" err="1" smtClean="0"/>
              <a:t>pašizzināšanas</a:t>
            </a:r>
            <a:r>
              <a:rPr lang="lv-LV" dirty="0" smtClean="0"/>
              <a:t> procesi, motivācija un </a:t>
            </a:r>
            <a:r>
              <a:rPr lang="lv-LV" dirty="0" err="1" smtClean="0"/>
              <a:t>pašmotivācija</a:t>
            </a:r>
            <a:r>
              <a:rPr lang="lv-LV" dirty="0" smtClean="0"/>
              <a:t>, mācību vides uzlabošana, didaktiskā pieeja pētījumos.  Neiztika arī bez ledlaužiem jeb iepazīšanās spēlēm, Refleksijas dienasgrāmatas – progresa lapas,  un kopīgu projekta ideju plānošanas nākotnē. </a:t>
            </a:r>
          </a:p>
          <a:p>
            <a:endParaRPr lang="lv-LV" dirty="0"/>
          </a:p>
        </p:txBody>
      </p:sp>
      <p:sp>
        <p:nvSpPr>
          <p:cNvPr id="2" name="Title 1"/>
          <p:cNvSpPr>
            <a:spLocks noGrp="1"/>
          </p:cNvSpPr>
          <p:nvPr>
            <p:ph type="title"/>
          </p:nvPr>
        </p:nvSpPr>
        <p:spPr/>
        <p:txBody>
          <a:bodyPr>
            <a:normAutofit/>
          </a:bodyPr>
          <a:lstStyle/>
          <a:p>
            <a:endParaRPr lang="lv-L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lv-LV" dirty="0" err="1" smtClean="0"/>
              <a:t>Multisensorā</a:t>
            </a:r>
            <a:r>
              <a:rPr lang="lv-LV" dirty="0" smtClean="0"/>
              <a:t> izglītība, pēc  psiholoģiskiem pētījumiem, nav tikai vide. Tā iedarbojas arī tiešā veidā, piemēram, mūzika. Tā nav tikai fona mūzika, bet savieno neironus, uzlabo mācību procesu. Runājot par atmiņu – ir pat labi, ka nevaram atcerēties visu pilnībā un detaļās. Smadzenes filtrē apjomu, lai mūs pasargātu. Bet ar konkrētām sajūtām, sensoriem, varam atsaukt atmiņā jau iepriekš pieredzēto un apgūto. Jo īpaši citos kontekstos. Mums katram ir viena </a:t>
            </a:r>
            <a:r>
              <a:rPr lang="lv-LV" dirty="0" err="1" smtClean="0"/>
              <a:t>dominantā</a:t>
            </a:r>
            <a:r>
              <a:rPr lang="lv-LV" dirty="0" smtClean="0"/>
              <a:t> sajūta, bet arī pārējās varam attīstīt ar atbilstošiem vingrinājumiem un metodēm. Tāpēc sauklis – </a:t>
            </a:r>
            <a:r>
              <a:rPr lang="lv-LV" dirty="0" err="1" smtClean="0"/>
              <a:t>Multisensorā</a:t>
            </a:r>
            <a:r>
              <a:rPr lang="lv-LV" dirty="0" smtClean="0"/>
              <a:t> izglītība ikvienam! – ir ļoti aktuāls. Ziemeļvalstu sistēma tas jau darbojas zem cita koncepta – </a:t>
            </a:r>
            <a:r>
              <a:rPr lang="lv-LV" dirty="0" err="1" smtClean="0"/>
              <a:t>learning</a:t>
            </a:r>
            <a:r>
              <a:rPr lang="lv-LV" dirty="0" smtClean="0"/>
              <a:t> </a:t>
            </a:r>
            <a:r>
              <a:rPr lang="lv-LV" dirty="0" err="1" smtClean="0"/>
              <a:t>by</a:t>
            </a:r>
            <a:r>
              <a:rPr lang="lv-LV" dirty="0" smtClean="0"/>
              <a:t> </a:t>
            </a:r>
            <a:r>
              <a:rPr lang="lv-LV" dirty="0" err="1" smtClean="0"/>
              <a:t>experiencing</a:t>
            </a:r>
            <a:r>
              <a:rPr lang="lv-LV" dirty="0" smtClean="0"/>
              <a:t> jeb pieredzes izglītība.  </a:t>
            </a:r>
          </a:p>
          <a:p>
            <a:endParaRPr lang="lv-LV" dirty="0"/>
          </a:p>
        </p:txBody>
      </p:sp>
      <p:sp>
        <p:nvSpPr>
          <p:cNvPr id="3" name="Title 2"/>
          <p:cNvSpPr>
            <a:spLocks noGrp="1"/>
          </p:cNvSpPr>
          <p:nvPr>
            <p:ph type="title"/>
          </p:nvPr>
        </p:nvSpPr>
        <p:spPr/>
        <p:txBody>
          <a:bodyPr/>
          <a:lstStyle/>
          <a:p>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4" name="Content Placeholder 3" descr="D:\User files\Pictures\SINTRA\training photosd\IMG_20190714_115448.jpg"/>
          <p:cNvPicPr>
            <a:picLocks noGrp="1"/>
          </p:cNvPicPr>
          <p:nvPr>
            <p:ph idx="1"/>
          </p:nvPr>
        </p:nvPicPr>
        <p:blipFill>
          <a:blip r:embed="rId2" cstate="print"/>
          <a:srcRect/>
          <a:stretch>
            <a:fillRect/>
          </a:stretch>
        </p:blipFill>
        <p:spPr bwMode="auto">
          <a:xfrm>
            <a:off x="1554692" y="1481138"/>
            <a:ext cx="6034616" cy="45259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TotalTime>
  <Words>759</Words>
  <Application>Microsoft Office PowerPoint</Application>
  <PresentationFormat>On-screen Show (4:3)</PresentationFormat>
  <Paragraphs>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Atskaite  par Portugāli  </vt:lpstr>
      <vt:lpstr>Multisensorā izglītība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Atskaite  par Portugāli</dc:title>
  <dc:creator>User</dc:creator>
  <cp:lastModifiedBy>User</cp:lastModifiedBy>
  <cp:revision>2</cp:revision>
  <dcterms:created xsi:type="dcterms:W3CDTF">2019-08-17T17:10:49Z</dcterms:created>
  <dcterms:modified xsi:type="dcterms:W3CDTF">2019-08-17T17:27:54Z</dcterms:modified>
</cp:coreProperties>
</file>